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embeddedFontLst>
    <p:embeddedFont>
      <p:font typeface="Robot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Roboto-regular.fntdata"/><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font" Target="fonts/Roboto-italic.fntdata"/><Relationship Id="rId23" Type="http://schemas.openxmlformats.org/officeDocument/2006/relationships/slide" Target="slides/slide18.xml"/><Relationship Id="rId45"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Roboto-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2f6fc97c69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2f6fc97c69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2f6fc97c69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2f6fc97c69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2f6fc97c69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2f6fc97c69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2f6fc97c69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2f6fc97c69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2f6fc97c69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2f6fc97c69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2f6fc97c69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2f6fc97c69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2f6fc97c69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2f6fc97c69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2f6fc97c69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2f6fc97c69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2f6fc97c69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2f6fc97c69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2f6fc97c69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2f6fc97c69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12f6fc97c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12f6fc97c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2f6fc97c69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2f6fc97c69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2f6fc97c69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2f6fc97c69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2f6fc97c69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2f6fc97c69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2f6fc97c69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2f6fc97c69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2f6fc97c6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2f6fc97c6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2f6fc97c69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2f6fc97c69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2f6fc97c69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2f6fc97c69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2f6fc97c69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2f6fc97c69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2f6fc97c69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2f6fc97c69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2f6fc97c69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2f6fc97c69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2f6fc97c6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2f6fc97c6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2f6fc97c69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2f6fc97c69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2f6fc97c69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2f6fc97c69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2f6fc97c69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2f6fc97c69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2f6fc97c69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2f6fc97c69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2f6fc97c69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2f6fc97c69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2f6fc97c69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2f6fc97c69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2f6fc97c69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2f6fc97c69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2f6fc97c69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2f6fc97c69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2f6fc97c69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2f6fc97c6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2f6fc97c6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2f6fc97c6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2f6fc97c6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2f6fc97c6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2f6fc97c69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2f6fc97c69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2f6fc97c6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2f6fc97c6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2f6fc97c69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2f6fc97c6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2f6fc97c69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2f6fc97c6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www.geeksforgeeks.org/arraylist-in-java/" TargetMode="External"/><Relationship Id="rId4" Type="http://schemas.openxmlformats.org/officeDocument/2006/relationships/hyperlink" Target="https://www.geeksforgeeks.org/linked-list-in-java/" TargetMode="External"/><Relationship Id="rId5" Type="http://schemas.openxmlformats.org/officeDocument/2006/relationships/hyperlink" Target="https://www.geeksforgeeks.org/java-util-vector-class-java/" TargetMode="External"/><Relationship Id="rId6" Type="http://schemas.openxmlformats.org/officeDocument/2006/relationships/hyperlink" Target="https://www.geeksforgeeks.org/stack-class-in-java/" TargetMode="External"/><Relationship Id="rId7"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www.geeksforgeeks.org/arraylist-in-java/" TargetMode="External"/><Relationship Id="rId4" Type="http://schemas.openxmlformats.org/officeDocument/2006/relationships/hyperlink" Target="https://www.geeksforgeeks.org/primitive-data-type-vs-object-data-type-in-java-with-examples/" TargetMode="External"/><Relationship Id="rId5" Type="http://schemas.openxmlformats.org/officeDocument/2006/relationships/hyperlink" Target="https://www.geeksforgeeks.org/wrapper-classes-java/" TargetMode="External"/><Relationship Id="rId6" Type="http://schemas.openxmlformats.org/officeDocument/2006/relationships/image" Target="../media/image1.png"/><Relationship Id="rId7"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www.geeksforgeeks.org/linked-list-in-java/" TargetMode="External"/><Relationship Id="rId4" Type="http://schemas.openxmlformats.org/officeDocument/2006/relationships/hyperlink" Target="https://www.geeksforgeeks.org/data-structures/linked-list/" TargetMode="External"/><Relationship Id="rId5" Type="http://schemas.openxmlformats.org/officeDocument/2006/relationships/image" Target="../media/image18.png"/><Relationship Id="rId6"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docs.oracle.com/javase/tutorial/collections/algorithms/index.html" TargetMode="External"/><Relationship Id="rId4" Type="http://schemas.openxmlformats.org/officeDocument/2006/relationships/hyperlink" Target="https://docs.oracle.com/javase/8/docs/api/java/util/Collections.html" TargetMode="External"/><Relationship Id="rId5" Type="http://schemas.openxmlformats.org/officeDocument/2006/relationships/hyperlink" Target="https://docs.oracle.com/javase/8/docs/api/java/util/List.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www.geeksforgeeks.org/stack-data-structure/" TargetMode="External"/><Relationship Id="rId4" Type="http://schemas.openxmlformats.org/officeDocument/2006/relationships/image" Target="../media/image31.png"/><Relationship Id="rId5" Type="http://schemas.openxmlformats.org/officeDocument/2006/relationships/hyperlink" Target="https://www.geeksforgeeks.org/arraydeque-in-java/"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hyperlink" Target="https://www.geeksforgeeks.org/queue-interface-java/" TargetMode="External"/><Relationship Id="rId5" Type="http://schemas.openxmlformats.org/officeDocument/2006/relationships/hyperlink" Target="https://www.geeksforgeeks.org/priority-queue-class-in-java-2/" TargetMode="External"/><Relationship Id="rId6" Type="http://schemas.openxmlformats.org/officeDocument/2006/relationships/hyperlink" Target="https://www.geeksforgeeks.org/arraydeque-in-java/" TargetMode="External"/><Relationship Id="rId7"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www.geeksforgeeks.org/comparator-interface-java/" TargetMode="Externa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1.png"/><Relationship Id="rId4" Type="http://schemas.openxmlformats.org/officeDocument/2006/relationships/hyperlink" Target="https://www.geeksforgeeks.org/deque-interface-java-example/" TargetMode="External"/><Relationship Id="rId5" Type="http://schemas.openxmlformats.org/officeDocument/2006/relationships/hyperlink" Target="https://www.geeksforgeeks.org/queue-data-structure/" TargetMode="External"/><Relationship Id="rId6" Type="http://schemas.openxmlformats.org/officeDocument/2006/relationships/hyperlink" Target="https://www.geeksforgeeks.org/deque-set-1-introduction-applications/" TargetMode="External"/><Relationship Id="rId7" Type="http://schemas.openxmlformats.org/officeDocument/2006/relationships/hyperlink" Target="https://www.geeksforgeeks.org/arraydeque-in-java/"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1.png"/><Relationship Id="rId4" Type="http://schemas.openxmlformats.org/officeDocument/2006/relationships/hyperlink" Target="https://www.geeksforgeeks.org/set-in-java/" TargetMode="External"/><Relationship Id="rId5" Type="http://schemas.openxmlformats.org/officeDocument/2006/relationships/hyperlink" Target="https://www.geeksforgeeks.org/hashset-in-java/" TargetMode="External"/><Relationship Id="rId6" Type="http://schemas.openxmlformats.org/officeDocument/2006/relationships/hyperlink" Target="https://www.geeksforgeeks.org/treeset-in-java-with-examples/" TargetMode="External"/><Relationship Id="rId7" Type="http://schemas.openxmlformats.org/officeDocument/2006/relationships/hyperlink" Target="https://www.geeksforgeeks.org/linkedhashset-in-java-with-examples/" TargetMode="External"/><Relationship Id="rId8"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1.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geeksforgeeks.org/introduction-to-arrays/" TargetMode="External"/><Relationship Id="rId4" Type="http://schemas.openxmlformats.org/officeDocument/2006/relationships/hyperlink" Target="https://www.geeksforgeeks.org/java-util-vector-class-java/" TargetMode="External"/><Relationship Id="rId9" Type="http://schemas.openxmlformats.org/officeDocument/2006/relationships/image" Target="../media/image4.png"/><Relationship Id="rId5" Type="http://schemas.openxmlformats.org/officeDocument/2006/relationships/hyperlink" Target="https://www.geeksforgeeks.org/hashtable-in-java/" TargetMode="External"/><Relationship Id="rId6" Type="http://schemas.openxmlformats.org/officeDocument/2006/relationships/hyperlink" Target="https://www.geeksforgeeks.org/methods-in-java/" TargetMode="External"/><Relationship Id="rId7" Type="http://schemas.openxmlformats.org/officeDocument/2006/relationships/hyperlink" Target="https://www.geeksforgeeks.org/constructors-in-java/" TargetMode="External"/><Relationship Id="rId8"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5.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1.png"/><Relationship Id="rId4" Type="http://schemas.openxmlformats.org/officeDocument/2006/relationships/hyperlink" Target="https://www.geeksforgeeks.org/sortedset-java-example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8.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1.png"/><Relationship Id="rId4" Type="http://schemas.openxmlformats.org/officeDocument/2006/relationships/hyperlink" Target="https://www.geeksforgeeks.org/map-interface-java-examples/" TargetMode="External"/><Relationship Id="rId5" Type="http://schemas.openxmlformats.org/officeDocument/2006/relationships/hyperlink" Target="https://www.geeksforgeeks.org/java-util-hashmap-in-java/" TargetMode="External"/><Relationship Id="rId6" Type="http://schemas.openxmlformats.org/officeDocument/2006/relationships/hyperlink" Target="https://www.geeksforgeeks.org/treemap-in-java/"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1.png"/><Relationship Id="rId4" Type="http://schemas.openxmlformats.org/officeDocument/2006/relationships/hyperlink" Target="https://docs.oracle.com/javase/6/docs/api/java/util/ArrayList.html" TargetMode="External"/><Relationship Id="rId5" Type="http://schemas.openxmlformats.org/officeDocument/2006/relationships/hyperlink" Target="https://docs.oracle.com/javase/6/docs/api/java/util/ArrayList.html"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4.png"/><Relationship Id="rId4" Type="http://schemas.openxmlformats.org/officeDocument/2006/relationships/hyperlink" Target="https://www.falkhausen.de/Java-8/java.util/Collection-Hierarchy.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geeksforgeeks.org/interfaces-in-java/" TargetMode="External"/><Relationship Id="rId4" Type="http://schemas.openxmlformats.org/officeDocument/2006/relationships/hyperlink" Target="https://www.geeksforgeeks.org/arraylist-in-java/" TargetMode="External"/><Relationship Id="rId5" Type="http://schemas.openxmlformats.org/officeDocument/2006/relationships/hyperlink" Target="https://www.geeksforgeeks.org/data-structures/linked-lis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hyperlink" Target="https://www.geeksforgeeks.org/classes-objects-java/" TargetMode="External"/><Relationship Id="rId5" Type="http://schemas.openxmlformats.org/officeDocument/2006/relationships/hyperlink" Target="https://www.geeksforgeeks.org/interfaces-in-java/" TargetMode="External"/><Relationship Id="rId6" Type="http://schemas.openxmlformats.org/officeDocument/2006/relationships/image" Target="../media/image37.png"/><Relationship Id="rId7"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3.png"/><Relationship Id="rId6"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hyperlink" Target="https://www.geeksforgeeks.org/list-interface-java-examples/" TargetMode="External"/><Relationship Id="rId5" Type="http://schemas.openxmlformats.org/officeDocument/2006/relationships/hyperlink" Target="https://www.geeksforgeeks.org/arraylist-in-java/" TargetMode="External"/><Relationship Id="rId6" Type="http://schemas.openxmlformats.org/officeDocument/2006/relationships/hyperlink" Target="https://www.geeksforgeeks.org/java-util-vector-class-java/" TargetMode="External"/><Relationship Id="rId7" Type="http://schemas.openxmlformats.org/officeDocument/2006/relationships/hyperlink" Target="https://www.geeksforgeeks.org/stack-class-in-java/"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Java collection framework</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grpSp>
        <p:nvGrpSpPr>
          <p:cNvPr id="125" name="Google Shape;125;p22"/>
          <p:cNvGrpSpPr/>
          <p:nvPr/>
        </p:nvGrpSpPr>
        <p:grpSpPr>
          <a:xfrm>
            <a:off x="-268561" y="-98602"/>
            <a:ext cx="7146182" cy="5470635"/>
            <a:chOff x="1563250" y="152400"/>
            <a:chExt cx="6273534" cy="4838700"/>
          </a:xfrm>
        </p:grpSpPr>
        <p:pic>
          <p:nvPicPr>
            <p:cNvPr id="126" name="Google Shape;126;p22"/>
            <p:cNvPicPr preferRelativeResize="0"/>
            <p:nvPr/>
          </p:nvPicPr>
          <p:blipFill>
            <a:blip r:embed="rId3">
              <a:alphaModFix/>
            </a:blip>
            <a:stretch>
              <a:fillRect/>
            </a:stretch>
          </p:blipFill>
          <p:spPr>
            <a:xfrm>
              <a:off x="1563250" y="152400"/>
              <a:ext cx="6273534" cy="4838700"/>
            </a:xfrm>
            <a:prstGeom prst="rect">
              <a:avLst/>
            </a:prstGeom>
            <a:noFill/>
            <a:ln>
              <a:noFill/>
            </a:ln>
          </p:spPr>
        </p:pic>
        <p:sp>
          <p:nvSpPr>
            <p:cNvPr id="127" name="Google Shape;127;p22"/>
            <p:cNvSpPr/>
            <p:nvPr/>
          </p:nvSpPr>
          <p:spPr>
            <a:xfrm>
              <a:off x="1814100" y="4309400"/>
              <a:ext cx="1251300" cy="583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 name="Google Shape;128;p22"/>
          <p:cNvGrpSpPr/>
          <p:nvPr/>
        </p:nvGrpSpPr>
        <p:grpSpPr>
          <a:xfrm>
            <a:off x="6033320" y="-3"/>
            <a:ext cx="3110679" cy="2078231"/>
            <a:chOff x="-153909" y="-76200"/>
            <a:chExt cx="5168959" cy="2571750"/>
          </a:xfrm>
        </p:grpSpPr>
        <p:pic>
          <p:nvPicPr>
            <p:cNvPr id="129" name="Google Shape;129;p22"/>
            <p:cNvPicPr preferRelativeResize="0"/>
            <p:nvPr/>
          </p:nvPicPr>
          <p:blipFill>
            <a:blip r:embed="rId4">
              <a:alphaModFix/>
            </a:blip>
            <a:stretch>
              <a:fillRect/>
            </a:stretch>
          </p:blipFill>
          <p:spPr>
            <a:xfrm>
              <a:off x="-153909" y="-76200"/>
              <a:ext cx="5168959" cy="2571750"/>
            </a:xfrm>
            <a:prstGeom prst="rect">
              <a:avLst/>
            </a:prstGeom>
            <a:noFill/>
            <a:ln>
              <a:noFill/>
            </a:ln>
          </p:spPr>
        </p:pic>
        <p:sp>
          <p:nvSpPr>
            <p:cNvPr id="130" name="Google Shape;130;p22"/>
            <p:cNvSpPr/>
            <p:nvPr/>
          </p:nvSpPr>
          <p:spPr>
            <a:xfrm>
              <a:off x="90350" y="1994850"/>
              <a:ext cx="576900" cy="403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en" sz="1300">
                <a:solidFill>
                  <a:srgbClr val="273239"/>
                </a:solidFill>
                <a:highlight>
                  <a:srgbClr val="FFFFFF"/>
                </a:highlight>
              </a:rPr>
              <a:t>The classes which implement the List interface</a:t>
            </a:r>
            <a:endParaRPr/>
          </a:p>
        </p:txBody>
      </p:sp>
      <p:sp>
        <p:nvSpPr>
          <p:cNvPr id="136" name="Google Shape;136;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300">
                <a:solidFill>
                  <a:srgbClr val="273239"/>
                </a:solidFill>
                <a:highlight>
                  <a:srgbClr val="FFFFFF"/>
                </a:highlight>
              </a:rPr>
              <a:t>A. </a:t>
            </a:r>
            <a:r>
              <a:rPr b="1" lang="en" sz="1300" u="sng">
                <a:solidFill>
                  <a:schemeClr val="hlink"/>
                </a:solidFill>
                <a:highlight>
                  <a:srgbClr val="FFFFFF"/>
                </a:highlight>
                <a:hlinkClick r:id="rId3"/>
              </a:rPr>
              <a:t>ArrayList</a:t>
            </a:r>
            <a:endParaRPr/>
          </a:p>
          <a:p>
            <a:pPr indent="0" lvl="0" marL="0" rtl="0" algn="l">
              <a:spcBef>
                <a:spcPts val="1200"/>
              </a:spcBef>
              <a:spcAft>
                <a:spcPts val="0"/>
              </a:spcAft>
              <a:buNone/>
            </a:pPr>
            <a:r>
              <a:rPr b="1" lang="en" sz="1300">
                <a:solidFill>
                  <a:srgbClr val="273239"/>
                </a:solidFill>
                <a:highlight>
                  <a:srgbClr val="FFFFFF"/>
                </a:highlight>
              </a:rPr>
              <a:t>B. </a:t>
            </a:r>
            <a:r>
              <a:rPr b="1" lang="en" sz="1300" u="sng">
                <a:solidFill>
                  <a:schemeClr val="hlink"/>
                </a:solidFill>
                <a:highlight>
                  <a:srgbClr val="FFFFFF"/>
                </a:highlight>
                <a:hlinkClick r:id="rId4"/>
              </a:rPr>
              <a:t>LinkedList</a:t>
            </a:r>
            <a:endParaRPr/>
          </a:p>
          <a:p>
            <a:pPr indent="0" lvl="0" marL="0" rtl="0" algn="l">
              <a:spcBef>
                <a:spcPts val="1200"/>
              </a:spcBef>
              <a:spcAft>
                <a:spcPts val="0"/>
              </a:spcAft>
              <a:buNone/>
            </a:pPr>
            <a:r>
              <a:rPr b="1" lang="en" sz="1300">
                <a:solidFill>
                  <a:srgbClr val="273239"/>
                </a:solidFill>
                <a:highlight>
                  <a:srgbClr val="FFFFFF"/>
                </a:highlight>
              </a:rPr>
              <a:t>C. </a:t>
            </a:r>
            <a:r>
              <a:rPr b="1" lang="en" sz="1300" u="sng">
                <a:solidFill>
                  <a:schemeClr val="hlink"/>
                </a:solidFill>
                <a:highlight>
                  <a:srgbClr val="FFFFFF"/>
                </a:highlight>
                <a:hlinkClick r:id="rId5"/>
              </a:rPr>
              <a:t>Vector</a:t>
            </a:r>
            <a:endParaRPr/>
          </a:p>
          <a:p>
            <a:pPr indent="0" lvl="0" marL="0" rtl="0" algn="l">
              <a:spcBef>
                <a:spcPts val="1200"/>
              </a:spcBef>
              <a:spcAft>
                <a:spcPts val="1200"/>
              </a:spcAft>
              <a:buNone/>
            </a:pPr>
            <a:r>
              <a:rPr b="1" lang="en" sz="1300">
                <a:solidFill>
                  <a:srgbClr val="273239"/>
                </a:solidFill>
                <a:highlight>
                  <a:srgbClr val="FFFFFF"/>
                </a:highlight>
              </a:rPr>
              <a:t>D. </a:t>
            </a:r>
            <a:r>
              <a:rPr b="1" lang="en" sz="1300" u="sng">
                <a:solidFill>
                  <a:schemeClr val="hlink"/>
                </a:solidFill>
                <a:highlight>
                  <a:srgbClr val="FFFFFF"/>
                </a:highlight>
                <a:hlinkClick r:id="rId6"/>
              </a:rPr>
              <a:t>Stack</a:t>
            </a:r>
            <a:endParaRPr/>
          </a:p>
        </p:txBody>
      </p:sp>
      <p:pic>
        <p:nvPicPr>
          <p:cNvPr id="137" name="Google Shape;137;p23"/>
          <p:cNvPicPr preferRelativeResize="0"/>
          <p:nvPr/>
        </p:nvPicPr>
        <p:blipFill rotWithShape="1">
          <a:blip r:embed="rId7">
            <a:alphaModFix/>
          </a:blip>
          <a:srcRect b="0" l="0" r="0" t="8617"/>
          <a:stretch/>
        </p:blipFill>
        <p:spPr>
          <a:xfrm>
            <a:off x="3995150" y="1508300"/>
            <a:ext cx="4676726" cy="2994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4"/>
          <p:cNvSpPr txBox="1"/>
          <p:nvPr>
            <p:ph type="title"/>
          </p:nvPr>
        </p:nvSpPr>
        <p:spPr>
          <a:xfrm>
            <a:off x="311700" y="140225"/>
            <a:ext cx="8520600" cy="5727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b="1" lang="en" sz="2400">
                <a:solidFill>
                  <a:srgbClr val="1155CC"/>
                </a:solidFill>
                <a:highlight>
                  <a:srgbClr val="FFFFFF"/>
                </a:highlight>
                <a:uFill>
                  <a:noFill/>
                </a:uFill>
                <a:hlinkClick r:id="rId3">
                  <a:extLst>
                    <a:ext uri="{A12FA001-AC4F-418D-AE19-62706E023703}">
                      <ahyp:hlinkClr val="tx"/>
                    </a:ext>
                  </a:extLst>
                </a:hlinkClick>
              </a:rPr>
              <a:t>ArrayList</a:t>
            </a:r>
            <a:endParaRPr sz="1300">
              <a:solidFill>
                <a:srgbClr val="273239"/>
              </a:solidFill>
              <a:highlight>
                <a:srgbClr val="FFFFFF"/>
              </a:highlight>
            </a:endParaRPr>
          </a:p>
        </p:txBody>
      </p:sp>
      <p:sp>
        <p:nvSpPr>
          <p:cNvPr id="143" name="Google Shape;143;p24"/>
          <p:cNvSpPr txBox="1"/>
          <p:nvPr>
            <p:ph idx="1" type="body"/>
          </p:nvPr>
        </p:nvSpPr>
        <p:spPr>
          <a:xfrm>
            <a:off x="311700" y="847675"/>
            <a:ext cx="4651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solidFill>
                  <a:srgbClr val="273239"/>
                </a:solidFill>
                <a:highlight>
                  <a:srgbClr val="FFFFFF"/>
                </a:highlight>
              </a:rPr>
              <a:t>ArrayList provides us with dynamic arrays in Java.</a:t>
            </a:r>
            <a:endParaRPr sz="1100">
              <a:solidFill>
                <a:srgbClr val="273239"/>
              </a:solidFill>
              <a:highlight>
                <a:srgbClr val="FFFFFF"/>
              </a:highlight>
            </a:endParaRPr>
          </a:p>
          <a:p>
            <a:pPr indent="0" lvl="0" marL="0" rtl="0" algn="l">
              <a:spcBef>
                <a:spcPts val="1200"/>
              </a:spcBef>
              <a:spcAft>
                <a:spcPts val="0"/>
              </a:spcAft>
              <a:buNone/>
            </a:pPr>
            <a:r>
              <a:rPr lang="en" sz="1100">
                <a:solidFill>
                  <a:srgbClr val="273239"/>
                </a:solidFill>
                <a:highlight>
                  <a:srgbClr val="FFFFFF"/>
                </a:highlight>
              </a:rPr>
              <a:t>Its slower than standard arrays but can be helpful in programs where lots of manipulation in the array is needed. </a:t>
            </a:r>
            <a:endParaRPr sz="1100">
              <a:solidFill>
                <a:srgbClr val="273239"/>
              </a:solidFill>
              <a:highlight>
                <a:srgbClr val="FFFFFF"/>
              </a:highlight>
            </a:endParaRPr>
          </a:p>
          <a:p>
            <a:pPr indent="0" lvl="0" marL="0" rtl="0" algn="l">
              <a:spcBef>
                <a:spcPts val="1200"/>
              </a:spcBef>
              <a:spcAft>
                <a:spcPts val="0"/>
              </a:spcAft>
              <a:buNone/>
            </a:pPr>
            <a:r>
              <a:rPr lang="en" sz="1100">
                <a:solidFill>
                  <a:srgbClr val="273239"/>
                </a:solidFill>
                <a:highlight>
                  <a:srgbClr val="FFFFFF"/>
                </a:highlight>
              </a:rPr>
              <a:t>The size of an ArrayList is increased automatically if the collection grows or shrinks if the objects are removed from the collection.</a:t>
            </a:r>
            <a:endParaRPr sz="1100">
              <a:solidFill>
                <a:srgbClr val="273239"/>
              </a:solidFill>
              <a:highlight>
                <a:srgbClr val="FFFFFF"/>
              </a:highlight>
            </a:endParaRPr>
          </a:p>
          <a:p>
            <a:pPr indent="0" lvl="0" marL="0" rtl="0" algn="l">
              <a:spcBef>
                <a:spcPts val="1200"/>
              </a:spcBef>
              <a:spcAft>
                <a:spcPts val="1200"/>
              </a:spcAft>
              <a:buNone/>
            </a:pPr>
            <a:r>
              <a:rPr lang="en" sz="1100">
                <a:solidFill>
                  <a:srgbClr val="273239"/>
                </a:solidFill>
                <a:highlight>
                  <a:srgbClr val="FFFFFF"/>
                </a:highlight>
              </a:rPr>
              <a:t>Java ArrayList allows us to randomly access the list. ArrayList can not be used for </a:t>
            </a:r>
            <a:r>
              <a:rPr lang="en" sz="1100" u="sng">
                <a:solidFill>
                  <a:schemeClr val="hlink"/>
                </a:solidFill>
                <a:highlight>
                  <a:srgbClr val="FFFFFF"/>
                </a:highlight>
                <a:hlinkClick r:id="rId4"/>
              </a:rPr>
              <a:t>primitive types</a:t>
            </a:r>
            <a:r>
              <a:rPr lang="en" sz="1100">
                <a:solidFill>
                  <a:srgbClr val="273239"/>
                </a:solidFill>
                <a:highlight>
                  <a:srgbClr val="FFFFFF"/>
                </a:highlight>
              </a:rPr>
              <a:t>, like int, char, etc. We will need a </a:t>
            </a:r>
            <a:r>
              <a:rPr lang="en" sz="1100" u="sng">
                <a:solidFill>
                  <a:schemeClr val="hlink"/>
                </a:solidFill>
                <a:highlight>
                  <a:srgbClr val="FFFFFF"/>
                </a:highlight>
                <a:hlinkClick r:id="rId5"/>
              </a:rPr>
              <a:t>wrapper class</a:t>
            </a:r>
            <a:r>
              <a:rPr lang="en" sz="1100">
                <a:solidFill>
                  <a:srgbClr val="273239"/>
                </a:solidFill>
                <a:highlight>
                  <a:srgbClr val="FFFFFF"/>
                </a:highlight>
              </a:rPr>
              <a:t> for such cases</a:t>
            </a:r>
            <a:endParaRPr sz="1600"/>
          </a:p>
        </p:txBody>
      </p:sp>
      <p:pic>
        <p:nvPicPr>
          <p:cNvPr id="144" name="Google Shape;144;p24"/>
          <p:cNvPicPr preferRelativeResize="0"/>
          <p:nvPr/>
        </p:nvPicPr>
        <p:blipFill rotWithShape="1">
          <a:blip r:embed="rId6">
            <a:alphaModFix/>
          </a:blip>
          <a:srcRect b="0" l="1477" r="0" t="0"/>
          <a:stretch/>
        </p:blipFill>
        <p:spPr>
          <a:xfrm>
            <a:off x="5087900" y="0"/>
            <a:ext cx="3962850" cy="5143500"/>
          </a:xfrm>
          <a:prstGeom prst="rect">
            <a:avLst/>
          </a:prstGeom>
          <a:noFill/>
          <a:ln>
            <a:noFill/>
          </a:ln>
        </p:spPr>
      </p:pic>
      <p:sp>
        <p:nvSpPr>
          <p:cNvPr id="145" name="Google Shape;145;p24"/>
          <p:cNvSpPr txBox="1"/>
          <p:nvPr/>
        </p:nvSpPr>
        <p:spPr>
          <a:xfrm>
            <a:off x="7937675" y="3565700"/>
            <a:ext cx="10704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273239"/>
                </a:solidFill>
                <a:highlight>
                  <a:srgbClr val="FFFFFF"/>
                </a:highlight>
              </a:rPr>
              <a:t>Output:</a:t>
            </a:r>
            <a:r>
              <a:rPr lang="en" sz="800">
                <a:solidFill>
                  <a:srgbClr val="273239"/>
                </a:solidFill>
                <a:highlight>
                  <a:srgbClr val="FFFFFF"/>
                </a:highlight>
              </a:rPr>
              <a:t> </a:t>
            </a:r>
            <a:endParaRPr sz="800">
              <a:solidFill>
                <a:srgbClr val="273239"/>
              </a:solidFill>
              <a:highlight>
                <a:srgbClr val="FFFFFF"/>
              </a:highlight>
            </a:endParaRPr>
          </a:p>
          <a:p>
            <a:pPr indent="0" lvl="0" marL="0" rtl="0" algn="l">
              <a:spcBef>
                <a:spcPts val="0"/>
              </a:spcBef>
              <a:spcAft>
                <a:spcPts val="0"/>
              </a:spcAft>
              <a:buNone/>
            </a:pPr>
            <a:r>
              <a:rPr lang="en" sz="700">
                <a:solidFill>
                  <a:srgbClr val="273239"/>
                </a:solidFill>
                <a:latin typeface="Courier New"/>
                <a:ea typeface="Courier New"/>
                <a:cs typeface="Courier New"/>
                <a:sym typeface="Courier New"/>
              </a:rPr>
              <a:t>[1, 2, 3, 4, 5]</a:t>
            </a:r>
            <a:endParaRPr sz="700">
              <a:solidFill>
                <a:srgbClr val="273239"/>
              </a:solidFill>
              <a:latin typeface="Courier New"/>
              <a:ea typeface="Courier New"/>
              <a:cs typeface="Courier New"/>
              <a:sym typeface="Courier New"/>
            </a:endParaRPr>
          </a:p>
          <a:p>
            <a:pPr indent="0" lvl="0" marL="0" rtl="0" algn="l">
              <a:spcBef>
                <a:spcPts val="0"/>
              </a:spcBef>
              <a:spcAft>
                <a:spcPts val="0"/>
              </a:spcAft>
              <a:buNone/>
            </a:pPr>
            <a:r>
              <a:rPr lang="en" sz="700">
                <a:solidFill>
                  <a:srgbClr val="273239"/>
                </a:solidFill>
                <a:latin typeface="Courier New"/>
                <a:ea typeface="Courier New"/>
                <a:cs typeface="Courier New"/>
                <a:sym typeface="Courier New"/>
              </a:rPr>
              <a:t>[1, 2, 3, 5]</a:t>
            </a:r>
            <a:endParaRPr sz="700">
              <a:solidFill>
                <a:srgbClr val="273239"/>
              </a:solidFill>
              <a:latin typeface="Courier New"/>
              <a:ea typeface="Courier New"/>
              <a:cs typeface="Courier New"/>
              <a:sym typeface="Courier New"/>
            </a:endParaRPr>
          </a:p>
          <a:p>
            <a:pPr indent="0" lvl="0" marL="190500" marR="190500" rtl="0" algn="l">
              <a:lnSpc>
                <a:spcPct val="115000"/>
              </a:lnSpc>
              <a:spcBef>
                <a:spcPts val="0"/>
              </a:spcBef>
              <a:spcAft>
                <a:spcPts val="800"/>
              </a:spcAft>
              <a:buNone/>
            </a:pPr>
            <a:r>
              <a:rPr lang="en" sz="700">
                <a:solidFill>
                  <a:srgbClr val="273239"/>
                </a:solidFill>
                <a:latin typeface="Courier New"/>
                <a:ea typeface="Courier New"/>
                <a:cs typeface="Courier New"/>
                <a:sym typeface="Courier New"/>
              </a:rPr>
              <a:t>1 2 3 5</a:t>
            </a:r>
            <a:endParaRPr sz="700">
              <a:solidFill>
                <a:srgbClr val="273239"/>
              </a:solidFill>
              <a:latin typeface="Courier New"/>
              <a:ea typeface="Courier New"/>
              <a:cs typeface="Courier New"/>
              <a:sym typeface="Courier New"/>
            </a:endParaRPr>
          </a:p>
        </p:txBody>
      </p:sp>
      <p:pic>
        <p:nvPicPr>
          <p:cNvPr id="146" name="Google Shape;146;p24"/>
          <p:cNvPicPr preferRelativeResize="0"/>
          <p:nvPr/>
        </p:nvPicPr>
        <p:blipFill>
          <a:blip r:embed="rId7">
            <a:alphaModFix/>
          </a:blip>
          <a:stretch>
            <a:fillRect/>
          </a:stretch>
        </p:blipFill>
        <p:spPr>
          <a:xfrm>
            <a:off x="431476" y="3068650"/>
            <a:ext cx="4761379" cy="2074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25"/>
          <p:cNvPicPr preferRelativeResize="0"/>
          <p:nvPr/>
        </p:nvPicPr>
        <p:blipFill>
          <a:blip r:embed="rId3">
            <a:alphaModFix/>
          </a:blip>
          <a:stretch>
            <a:fillRect/>
          </a:stretch>
        </p:blipFill>
        <p:spPr>
          <a:xfrm>
            <a:off x="152400" y="993425"/>
            <a:ext cx="8839201" cy="32199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lang="en" sz="1300">
                <a:solidFill>
                  <a:srgbClr val="273239"/>
                </a:solidFill>
                <a:highlight>
                  <a:srgbClr val="FFFFFF"/>
                </a:highlight>
              </a:rPr>
              <a:t> </a:t>
            </a:r>
            <a:r>
              <a:rPr b="1" lang="en" sz="2400">
                <a:solidFill>
                  <a:srgbClr val="1155CC"/>
                </a:solidFill>
                <a:highlight>
                  <a:srgbClr val="FFFFFF"/>
                </a:highlight>
                <a:uFill>
                  <a:noFill/>
                </a:uFill>
                <a:hlinkClick r:id="rId3">
                  <a:extLst>
                    <a:ext uri="{A12FA001-AC4F-418D-AE19-62706E023703}">
                      <ahyp:hlinkClr val="tx"/>
                    </a:ext>
                  </a:extLst>
                </a:hlinkClick>
              </a:rPr>
              <a:t>LinkedList</a:t>
            </a:r>
            <a:endParaRPr sz="1300">
              <a:solidFill>
                <a:srgbClr val="273239"/>
              </a:solidFill>
              <a:highlight>
                <a:srgbClr val="FFFFFF"/>
              </a:highlight>
            </a:endParaRPr>
          </a:p>
        </p:txBody>
      </p:sp>
      <p:sp>
        <p:nvSpPr>
          <p:cNvPr id="157" name="Google Shape;157;p26"/>
          <p:cNvSpPr txBox="1"/>
          <p:nvPr>
            <p:ph idx="1" type="body"/>
          </p:nvPr>
        </p:nvSpPr>
        <p:spPr>
          <a:xfrm>
            <a:off x="311700" y="1152475"/>
            <a:ext cx="4651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300">
                <a:solidFill>
                  <a:srgbClr val="273239"/>
                </a:solidFill>
                <a:highlight>
                  <a:srgbClr val="FFFFFF"/>
                </a:highlight>
              </a:rPr>
              <a:t>LinkedList class is an implementation of the </a:t>
            </a:r>
            <a:r>
              <a:rPr lang="en" sz="1300" u="sng">
                <a:solidFill>
                  <a:schemeClr val="hlink"/>
                </a:solidFill>
                <a:highlight>
                  <a:srgbClr val="FFFFFF"/>
                </a:highlight>
                <a:hlinkClick r:id="rId4"/>
              </a:rPr>
              <a:t>LinkedList data structure</a:t>
            </a:r>
            <a:r>
              <a:rPr lang="en" sz="1300">
                <a:solidFill>
                  <a:srgbClr val="273239"/>
                </a:solidFill>
                <a:highlight>
                  <a:srgbClr val="FFFFFF"/>
                </a:highlight>
              </a:rPr>
              <a:t> which is a linear data structure where the elements are not stored in contiguous locations and every element is a separate object with a data part and address part.</a:t>
            </a:r>
            <a:endParaRPr sz="1300">
              <a:solidFill>
                <a:srgbClr val="273239"/>
              </a:solidFill>
              <a:highlight>
                <a:srgbClr val="FFFFFF"/>
              </a:highlight>
            </a:endParaRPr>
          </a:p>
          <a:p>
            <a:pPr indent="0" lvl="0" marL="0" rtl="0" algn="l">
              <a:spcBef>
                <a:spcPts val="1200"/>
              </a:spcBef>
              <a:spcAft>
                <a:spcPts val="1200"/>
              </a:spcAft>
              <a:buNone/>
            </a:pPr>
            <a:r>
              <a:rPr lang="en" sz="1300">
                <a:solidFill>
                  <a:srgbClr val="273239"/>
                </a:solidFill>
                <a:highlight>
                  <a:srgbClr val="FFFFFF"/>
                </a:highlight>
              </a:rPr>
              <a:t>The elements are linked using pointers and addresses. Each element is known as a node. </a:t>
            </a:r>
            <a:endParaRPr/>
          </a:p>
        </p:txBody>
      </p:sp>
      <p:pic>
        <p:nvPicPr>
          <p:cNvPr id="158" name="Google Shape;158;p26"/>
          <p:cNvPicPr preferRelativeResize="0"/>
          <p:nvPr/>
        </p:nvPicPr>
        <p:blipFill>
          <a:blip r:embed="rId5">
            <a:alphaModFix/>
          </a:blip>
          <a:stretch>
            <a:fillRect/>
          </a:stretch>
        </p:blipFill>
        <p:spPr>
          <a:xfrm>
            <a:off x="5087475" y="201575"/>
            <a:ext cx="3882774" cy="4823775"/>
          </a:xfrm>
          <a:prstGeom prst="rect">
            <a:avLst/>
          </a:prstGeom>
          <a:noFill/>
          <a:ln>
            <a:noFill/>
          </a:ln>
        </p:spPr>
      </p:pic>
      <p:sp>
        <p:nvSpPr>
          <p:cNvPr id="159" name="Google Shape;159;p26"/>
          <p:cNvSpPr txBox="1"/>
          <p:nvPr/>
        </p:nvSpPr>
        <p:spPr>
          <a:xfrm>
            <a:off x="7557900" y="2939350"/>
            <a:ext cx="1586100" cy="1317900"/>
          </a:xfrm>
          <a:prstGeom prst="rect">
            <a:avLst/>
          </a:prstGeom>
          <a:noFill/>
          <a:ln>
            <a:noFill/>
          </a:ln>
        </p:spPr>
        <p:txBody>
          <a:bodyPr anchorCtr="0" anchor="t" bIns="91425" lIns="91425" spcFirstLastPara="1" rIns="91425" wrap="square" tIns="91425">
            <a:spAutoFit/>
          </a:bodyPr>
          <a:lstStyle/>
          <a:p>
            <a:pPr indent="0" lvl="0" marL="190500" marR="190500" rtl="0" algn="l">
              <a:lnSpc>
                <a:spcPct val="115000"/>
              </a:lnSpc>
              <a:spcBef>
                <a:spcPts val="0"/>
              </a:spcBef>
              <a:spcAft>
                <a:spcPts val="0"/>
              </a:spcAft>
              <a:buNone/>
            </a:pPr>
            <a:r>
              <a:rPr b="1" lang="en" sz="900">
                <a:solidFill>
                  <a:srgbClr val="273239"/>
                </a:solidFill>
                <a:highlight>
                  <a:srgbClr val="FFFFFF"/>
                </a:highlight>
              </a:rPr>
              <a:t>Output:</a:t>
            </a:r>
            <a:r>
              <a:rPr lang="en" sz="900">
                <a:solidFill>
                  <a:srgbClr val="273239"/>
                </a:solidFill>
                <a:highlight>
                  <a:srgbClr val="FFFFFF"/>
                </a:highlight>
              </a:rPr>
              <a:t> </a:t>
            </a:r>
            <a:endParaRPr sz="900">
              <a:solidFill>
                <a:srgbClr val="273239"/>
              </a:solidFill>
              <a:highlight>
                <a:srgbClr val="FFFFFF"/>
              </a:highlight>
            </a:endParaRPr>
          </a:p>
          <a:p>
            <a:pPr indent="0" lvl="0" marL="190500" marR="190500" rtl="0" algn="l">
              <a:lnSpc>
                <a:spcPct val="115000"/>
              </a:lnSpc>
              <a:spcBef>
                <a:spcPts val="800"/>
              </a:spcBef>
              <a:spcAft>
                <a:spcPts val="0"/>
              </a:spcAft>
              <a:buNone/>
            </a:pPr>
            <a:r>
              <a:rPr lang="en" sz="800">
                <a:solidFill>
                  <a:srgbClr val="273239"/>
                </a:solidFill>
                <a:latin typeface="Courier New"/>
                <a:ea typeface="Courier New"/>
                <a:cs typeface="Courier New"/>
                <a:sym typeface="Courier New"/>
              </a:rPr>
              <a:t>[1, 2, 3, 4, 5]</a:t>
            </a:r>
            <a:endParaRPr sz="800">
              <a:solidFill>
                <a:srgbClr val="273239"/>
              </a:solidFill>
              <a:latin typeface="Courier New"/>
              <a:ea typeface="Courier New"/>
              <a:cs typeface="Courier New"/>
              <a:sym typeface="Courier New"/>
            </a:endParaRPr>
          </a:p>
          <a:p>
            <a:pPr indent="0" lvl="0" marL="190500" marR="190500" rtl="0" algn="l">
              <a:lnSpc>
                <a:spcPct val="115000"/>
              </a:lnSpc>
              <a:spcBef>
                <a:spcPts val="800"/>
              </a:spcBef>
              <a:spcAft>
                <a:spcPts val="0"/>
              </a:spcAft>
              <a:buNone/>
            </a:pPr>
            <a:r>
              <a:rPr lang="en" sz="800">
                <a:solidFill>
                  <a:srgbClr val="273239"/>
                </a:solidFill>
                <a:latin typeface="Courier New"/>
                <a:ea typeface="Courier New"/>
                <a:cs typeface="Courier New"/>
                <a:sym typeface="Courier New"/>
              </a:rPr>
              <a:t>[1, 2, 3, 5]</a:t>
            </a:r>
            <a:endParaRPr sz="800">
              <a:solidFill>
                <a:srgbClr val="273239"/>
              </a:solidFill>
              <a:latin typeface="Courier New"/>
              <a:ea typeface="Courier New"/>
              <a:cs typeface="Courier New"/>
              <a:sym typeface="Courier New"/>
            </a:endParaRPr>
          </a:p>
          <a:p>
            <a:pPr indent="0" lvl="0" marL="190500" marR="190500" rtl="0" algn="l">
              <a:lnSpc>
                <a:spcPct val="115000"/>
              </a:lnSpc>
              <a:spcBef>
                <a:spcPts val="800"/>
              </a:spcBef>
              <a:spcAft>
                <a:spcPts val="0"/>
              </a:spcAft>
              <a:buNone/>
            </a:pPr>
            <a:r>
              <a:rPr lang="en" sz="800">
                <a:solidFill>
                  <a:srgbClr val="273239"/>
                </a:solidFill>
                <a:latin typeface="Courier New"/>
                <a:ea typeface="Courier New"/>
                <a:cs typeface="Courier New"/>
                <a:sym typeface="Courier New"/>
              </a:rPr>
              <a:t>1 2 3 5</a:t>
            </a:r>
            <a:endParaRPr sz="800">
              <a:solidFill>
                <a:srgbClr val="273239"/>
              </a:solidFill>
              <a:latin typeface="Courier New"/>
              <a:ea typeface="Courier New"/>
              <a:cs typeface="Courier New"/>
              <a:sym typeface="Courier New"/>
            </a:endParaRPr>
          </a:p>
          <a:p>
            <a:pPr indent="0" lvl="0" marL="190500" marR="190500" rtl="0" algn="l">
              <a:lnSpc>
                <a:spcPct val="115000"/>
              </a:lnSpc>
              <a:spcBef>
                <a:spcPts val="800"/>
              </a:spcBef>
              <a:spcAft>
                <a:spcPts val="800"/>
              </a:spcAft>
              <a:buNone/>
            </a:pPr>
            <a:r>
              <a:t/>
            </a:r>
            <a:endParaRPr b="1" sz="900">
              <a:solidFill>
                <a:srgbClr val="273239"/>
              </a:solidFill>
              <a:highlight>
                <a:srgbClr val="FFFFFF"/>
              </a:highlight>
            </a:endParaRPr>
          </a:p>
        </p:txBody>
      </p:sp>
      <p:pic>
        <p:nvPicPr>
          <p:cNvPr id="160" name="Google Shape;160;p26"/>
          <p:cNvPicPr preferRelativeResize="0"/>
          <p:nvPr/>
        </p:nvPicPr>
        <p:blipFill>
          <a:blip r:embed="rId6">
            <a:alphaModFix/>
          </a:blip>
          <a:stretch>
            <a:fillRect/>
          </a:stretch>
        </p:blipFill>
        <p:spPr>
          <a:xfrm>
            <a:off x="111225" y="3036075"/>
            <a:ext cx="5147350" cy="1815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27"/>
          <p:cNvPicPr preferRelativeResize="0"/>
          <p:nvPr/>
        </p:nvPicPr>
        <p:blipFill>
          <a:blip r:embed="rId3">
            <a:alphaModFix/>
          </a:blip>
          <a:stretch>
            <a:fillRect/>
          </a:stretch>
        </p:blipFill>
        <p:spPr>
          <a:xfrm>
            <a:off x="55075" y="652825"/>
            <a:ext cx="8839197" cy="324842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311700" y="64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15000"/>
              </a:lnSpc>
              <a:spcBef>
                <a:spcPts val="0"/>
              </a:spcBef>
              <a:spcAft>
                <a:spcPts val="0"/>
              </a:spcAft>
              <a:buNone/>
            </a:pPr>
            <a:r>
              <a:rPr b="1" lang="en" sz="2400">
                <a:solidFill>
                  <a:srgbClr val="1155CC"/>
                </a:solidFill>
                <a:highlight>
                  <a:srgbClr val="FFFFFF"/>
                </a:highlight>
              </a:rPr>
              <a:t>List Algorithms</a:t>
            </a:r>
            <a:endParaRPr b="1" sz="2400">
              <a:solidFill>
                <a:srgbClr val="1155CC"/>
              </a:solidFill>
              <a:highlight>
                <a:srgbClr val="FFFFFF"/>
              </a:highlight>
            </a:endParaRPr>
          </a:p>
          <a:p>
            <a:pPr indent="0" lvl="0" marL="0" rtl="0" algn="l">
              <a:spcBef>
                <a:spcPts val="0"/>
              </a:spcBef>
              <a:spcAft>
                <a:spcPts val="0"/>
              </a:spcAft>
              <a:buNone/>
            </a:pPr>
            <a:r>
              <a:t/>
            </a:r>
            <a:endParaRPr/>
          </a:p>
        </p:txBody>
      </p:sp>
      <p:sp>
        <p:nvSpPr>
          <p:cNvPr id="171" name="Google Shape;171;p28"/>
          <p:cNvSpPr txBox="1"/>
          <p:nvPr>
            <p:ph idx="1" type="body"/>
          </p:nvPr>
        </p:nvSpPr>
        <p:spPr>
          <a:xfrm>
            <a:off x="11321550" y="103162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1200"/>
              </a:spcBef>
              <a:spcAft>
                <a:spcPts val="0"/>
              </a:spcAft>
              <a:buClr>
                <a:schemeClr val="dk1"/>
              </a:buClr>
              <a:buSzPts val="1100"/>
              <a:buFont typeface="Arial"/>
              <a:buNone/>
            </a:pPr>
            <a:r>
              <a:rPr lang="en" sz="1100">
                <a:solidFill>
                  <a:schemeClr val="dk1"/>
                </a:solidFill>
              </a:rPr>
              <a:t>Most polymorphic algorithms in the Collections class apply specifically to List. Having all these algorithms at your disposal makes it very easy to manipulate lists. </a:t>
            </a:r>
            <a:endParaRPr sz="1100">
              <a:solidFill>
                <a:schemeClr val="dk1"/>
              </a:solidFill>
            </a:endParaRPr>
          </a:p>
          <a:p>
            <a:pPr indent="-298450" lvl="0" marL="457200" rtl="0" algn="l">
              <a:spcBef>
                <a:spcPts val="1200"/>
              </a:spcBef>
              <a:spcAft>
                <a:spcPts val="0"/>
              </a:spcAft>
              <a:buClr>
                <a:schemeClr val="dk1"/>
              </a:buClr>
              <a:buSzPts val="1100"/>
              <a:buChar char="●"/>
            </a:pPr>
            <a:r>
              <a:rPr lang="en" sz="1100">
                <a:solidFill>
                  <a:schemeClr val="dk1"/>
                </a:solidFill>
              </a:rPr>
              <a:t>sort — sorts a List using a </a:t>
            </a:r>
            <a:r>
              <a:rPr b="1" lang="en" sz="1100">
                <a:solidFill>
                  <a:schemeClr val="dk1"/>
                </a:solidFill>
              </a:rPr>
              <a:t>merge sort algorithm</a:t>
            </a:r>
            <a:r>
              <a:rPr lang="en" sz="1100">
                <a:solidFill>
                  <a:schemeClr val="dk1"/>
                </a:solidFill>
              </a:rPr>
              <a:t>, which provides a fast, stable sort. (A </a:t>
            </a:r>
            <a:r>
              <a:rPr i="1" lang="en" sz="1100">
                <a:solidFill>
                  <a:schemeClr val="dk1"/>
                </a:solidFill>
              </a:rPr>
              <a:t>stable sort</a:t>
            </a:r>
            <a:r>
              <a:rPr lang="en" sz="1100">
                <a:solidFill>
                  <a:schemeClr val="dk1"/>
                </a:solidFill>
              </a:rPr>
              <a:t> is one that does not reorder equal elements.)</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shuffle — randomly permutes the elements in a List.</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reverse — reverses the order of the elements in a List.</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rotate — rotates all the elements in a List by a specified distance.</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swap — swaps the elements at specified positions in a List.</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replaceAll — replaces all occurrences of one specified value with another.</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fill — overwrites every element in a List with the specified value.</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copy — copies the source List into the destination List.</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binarySearch — searches for an element in an ordered List using the </a:t>
            </a:r>
            <a:r>
              <a:rPr b="1" lang="en" sz="1100">
                <a:solidFill>
                  <a:schemeClr val="dk1"/>
                </a:solidFill>
              </a:rPr>
              <a:t>binary search algorithm</a:t>
            </a:r>
            <a:r>
              <a:rPr lang="en" sz="1100">
                <a:solidFill>
                  <a:schemeClr val="dk1"/>
                </a:solidFill>
              </a:rPr>
              <a:t>.</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indexOfSubList — returns the index of the first sublist of one List that is equal to another.</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lastIndexOfSubList — returns the index of the last sublist of one List that is equal to another.</a:t>
            </a:r>
            <a:endParaRPr sz="1100">
              <a:solidFill>
                <a:schemeClr val="dk1"/>
              </a:solidFill>
            </a:endParaRPr>
          </a:p>
          <a:p>
            <a:pPr indent="0" lvl="0" marL="0" rtl="0" algn="l">
              <a:spcBef>
                <a:spcPts val="1200"/>
              </a:spcBef>
              <a:spcAft>
                <a:spcPts val="1200"/>
              </a:spcAft>
              <a:buNone/>
            </a:pPr>
            <a:r>
              <a:t/>
            </a:r>
            <a:endParaRPr/>
          </a:p>
        </p:txBody>
      </p:sp>
      <p:sp>
        <p:nvSpPr>
          <p:cNvPr id="172" name="Google Shape;172;p28"/>
          <p:cNvSpPr txBox="1"/>
          <p:nvPr/>
        </p:nvSpPr>
        <p:spPr>
          <a:xfrm>
            <a:off x="6710500" y="4760700"/>
            <a:ext cx="21567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hlinkClick r:id="rId3"/>
              </a:rPr>
              <a:t>https://docs.oracle.com/javase/tutorial/collections/algorithms/index.html</a:t>
            </a:r>
            <a:endParaRPr sz="900"/>
          </a:p>
          <a:p>
            <a:pPr indent="0" lvl="0" marL="0" rtl="0" algn="l">
              <a:spcBef>
                <a:spcPts val="0"/>
              </a:spcBef>
              <a:spcAft>
                <a:spcPts val="0"/>
              </a:spcAft>
              <a:buNone/>
            </a:pPr>
            <a:r>
              <a:t/>
            </a:r>
            <a:endParaRPr sz="900"/>
          </a:p>
        </p:txBody>
      </p:sp>
      <p:sp>
        <p:nvSpPr>
          <p:cNvPr id="173" name="Google Shape;173;p28"/>
          <p:cNvSpPr txBox="1"/>
          <p:nvPr/>
        </p:nvSpPr>
        <p:spPr>
          <a:xfrm>
            <a:off x="304800" y="685800"/>
            <a:ext cx="8438100" cy="4345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800"/>
              </a:spcBef>
              <a:spcAft>
                <a:spcPts val="0"/>
              </a:spcAft>
              <a:buNone/>
            </a:pPr>
            <a:r>
              <a:rPr lang="en" sz="850">
                <a:solidFill>
                  <a:schemeClr val="dk1"/>
                </a:solidFill>
              </a:rPr>
              <a:t>The </a:t>
            </a:r>
            <a:r>
              <a:rPr i="1" lang="en" sz="850">
                <a:solidFill>
                  <a:schemeClr val="dk1"/>
                </a:solidFill>
              </a:rPr>
              <a:t>polymorphic algorithms</a:t>
            </a:r>
            <a:r>
              <a:rPr lang="en" sz="850">
                <a:solidFill>
                  <a:schemeClr val="dk1"/>
                </a:solidFill>
              </a:rPr>
              <a:t> described here are pieces of reusable functionality provided by the Java platform. All of them come from the </a:t>
            </a:r>
            <a:r>
              <a:rPr lang="en" sz="850">
                <a:solidFill>
                  <a:srgbClr val="09569D"/>
                </a:solidFill>
                <a:uFill>
                  <a:noFill/>
                </a:uFill>
                <a:latin typeface="Courier New"/>
                <a:ea typeface="Courier New"/>
                <a:cs typeface="Courier New"/>
                <a:sym typeface="Courier New"/>
                <a:hlinkClick r:id="rId4">
                  <a:extLst>
                    <a:ext uri="{A12FA001-AC4F-418D-AE19-62706E023703}">
                      <ahyp:hlinkClr val="tx"/>
                    </a:ext>
                  </a:extLst>
                </a:hlinkClick>
              </a:rPr>
              <a:t>Collections</a:t>
            </a:r>
            <a:r>
              <a:rPr lang="en" sz="850">
                <a:solidFill>
                  <a:schemeClr val="dk1"/>
                </a:solidFill>
              </a:rPr>
              <a:t> class, and all take the form of static methods whose first argument is the collection on which the operation is to be performed. The great majority of the algorithms provided by the Java platform operate on </a:t>
            </a:r>
            <a:r>
              <a:rPr lang="en" sz="850">
                <a:solidFill>
                  <a:srgbClr val="09569D"/>
                </a:solidFill>
                <a:uFill>
                  <a:noFill/>
                </a:uFill>
                <a:latin typeface="Courier New"/>
                <a:ea typeface="Courier New"/>
                <a:cs typeface="Courier New"/>
                <a:sym typeface="Courier New"/>
                <a:hlinkClick r:id="rId5">
                  <a:extLst>
                    <a:ext uri="{A12FA001-AC4F-418D-AE19-62706E023703}">
                      <ahyp:hlinkClr val="tx"/>
                    </a:ext>
                  </a:extLst>
                </a:hlinkClick>
              </a:rPr>
              <a:t>List</a:t>
            </a:r>
            <a:r>
              <a:rPr lang="en" sz="850">
                <a:solidFill>
                  <a:schemeClr val="dk1"/>
                </a:solidFill>
              </a:rPr>
              <a:t> instances.</a:t>
            </a:r>
            <a:endParaRPr b="1" sz="1000">
              <a:solidFill>
                <a:srgbClr val="333333"/>
              </a:solidFill>
            </a:endParaRPr>
          </a:p>
          <a:p>
            <a:pPr indent="0" lvl="0" marL="0" rtl="0" algn="l">
              <a:lnSpc>
                <a:spcPct val="100000"/>
              </a:lnSpc>
              <a:spcBef>
                <a:spcPts val="1800"/>
              </a:spcBef>
              <a:spcAft>
                <a:spcPts val="0"/>
              </a:spcAft>
              <a:buNone/>
            </a:pPr>
            <a:r>
              <a:rPr b="1" lang="en" sz="1000">
                <a:solidFill>
                  <a:srgbClr val="333333"/>
                </a:solidFill>
              </a:rPr>
              <a:t>Sorting: </a:t>
            </a:r>
            <a:r>
              <a:rPr lang="en" sz="850">
                <a:solidFill>
                  <a:schemeClr val="dk1"/>
                </a:solidFill>
              </a:rPr>
              <a:t>The sort algorithm </a:t>
            </a:r>
            <a:r>
              <a:rPr b="1" lang="en" sz="850">
                <a:solidFill>
                  <a:schemeClr val="dk1"/>
                </a:solidFill>
              </a:rPr>
              <a:t>reorders a List </a:t>
            </a:r>
            <a:r>
              <a:rPr lang="en" sz="850">
                <a:solidFill>
                  <a:schemeClr val="dk1"/>
                </a:solidFill>
              </a:rPr>
              <a:t>so that its elements are in ascending order according to an ordering relationship. Two forms of the operation are provided. The simple form takes a List and sorts it according to its elements' natural ordering. The </a:t>
            </a:r>
            <a:r>
              <a:rPr b="1" lang="en" sz="850">
                <a:solidFill>
                  <a:schemeClr val="dk1"/>
                </a:solidFill>
              </a:rPr>
              <a:t>sort operation uses a slightly optimized merge sort algorithm </a:t>
            </a:r>
            <a:r>
              <a:rPr lang="en" sz="850">
                <a:solidFill>
                  <a:schemeClr val="dk1"/>
                </a:solidFill>
              </a:rPr>
              <a:t>that is fast and stable.</a:t>
            </a:r>
            <a:endParaRPr sz="850">
              <a:solidFill>
                <a:schemeClr val="dk1"/>
              </a:solidFill>
            </a:endParaRPr>
          </a:p>
          <a:p>
            <a:pPr indent="0" lvl="0" marL="0" rtl="0" algn="l">
              <a:lnSpc>
                <a:spcPct val="100000"/>
              </a:lnSpc>
              <a:spcBef>
                <a:spcPts val="1800"/>
              </a:spcBef>
              <a:spcAft>
                <a:spcPts val="0"/>
              </a:spcAft>
              <a:buNone/>
            </a:pPr>
            <a:r>
              <a:rPr b="1" lang="en" sz="1000">
                <a:solidFill>
                  <a:srgbClr val="333333"/>
                </a:solidFill>
              </a:rPr>
              <a:t>Shuffling : </a:t>
            </a:r>
            <a:r>
              <a:rPr lang="en" sz="850">
                <a:solidFill>
                  <a:schemeClr val="dk1"/>
                </a:solidFill>
              </a:rPr>
              <a:t>The </a:t>
            </a:r>
            <a:r>
              <a:rPr b="1" lang="en" sz="850">
                <a:solidFill>
                  <a:schemeClr val="dk1"/>
                </a:solidFill>
              </a:rPr>
              <a:t>shuffle algorithm</a:t>
            </a:r>
            <a:r>
              <a:rPr lang="en" sz="850">
                <a:solidFill>
                  <a:schemeClr val="dk1"/>
                </a:solidFill>
              </a:rPr>
              <a:t> does the </a:t>
            </a:r>
            <a:r>
              <a:rPr b="1" lang="en" sz="850">
                <a:solidFill>
                  <a:schemeClr val="dk1"/>
                </a:solidFill>
              </a:rPr>
              <a:t>opposite</a:t>
            </a:r>
            <a:r>
              <a:rPr lang="en" sz="850">
                <a:solidFill>
                  <a:schemeClr val="dk1"/>
                </a:solidFill>
              </a:rPr>
              <a:t> of what sort does, destroying any trace of order that may have been present in a List. That is, this algorithm reorders the List based on input from a source of randomness such that all possible permutations occur with equal likelihood, assuming a fair source of randomness. This algorithm is useful in implementing games of chance. </a:t>
            </a:r>
            <a:endParaRPr sz="850">
              <a:solidFill>
                <a:schemeClr val="dk1"/>
              </a:solidFill>
            </a:endParaRPr>
          </a:p>
          <a:p>
            <a:pPr indent="0" lvl="0" marL="0" rtl="0" algn="l">
              <a:lnSpc>
                <a:spcPct val="100000"/>
              </a:lnSpc>
              <a:spcBef>
                <a:spcPts val="1800"/>
              </a:spcBef>
              <a:spcAft>
                <a:spcPts val="0"/>
              </a:spcAft>
              <a:buNone/>
            </a:pPr>
            <a:r>
              <a:rPr b="1" lang="en" sz="1000">
                <a:solidFill>
                  <a:srgbClr val="333333"/>
                </a:solidFill>
              </a:rPr>
              <a:t>Routine Data Manipulation</a:t>
            </a:r>
            <a:endParaRPr b="1" sz="1000">
              <a:solidFill>
                <a:srgbClr val="333333"/>
              </a:solidFill>
            </a:endParaRPr>
          </a:p>
          <a:p>
            <a:pPr indent="0" lvl="0" marL="0" rtl="0" algn="l">
              <a:lnSpc>
                <a:spcPct val="100000"/>
              </a:lnSpc>
              <a:spcBef>
                <a:spcPts val="1000"/>
              </a:spcBef>
              <a:spcAft>
                <a:spcPts val="0"/>
              </a:spcAft>
              <a:buNone/>
            </a:pPr>
            <a:r>
              <a:rPr lang="en" sz="650">
                <a:solidFill>
                  <a:schemeClr val="dk1"/>
                </a:solidFill>
              </a:rPr>
              <a:t>The </a:t>
            </a:r>
            <a:r>
              <a:rPr lang="en" sz="650">
                <a:solidFill>
                  <a:schemeClr val="dk1"/>
                </a:solidFill>
                <a:latin typeface="Courier New"/>
                <a:ea typeface="Courier New"/>
                <a:cs typeface="Courier New"/>
                <a:sym typeface="Courier New"/>
              </a:rPr>
              <a:t>Collections</a:t>
            </a:r>
            <a:r>
              <a:rPr lang="en" sz="650">
                <a:solidFill>
                  <a:schemeClr val="dk1"/>
                </a:solidFill>
              </a:rPr>
              <a:t> class provides five algorithms for doing routine data manipulation on </a:t>
            </a:r>
            <a:r>
              <a:rPr lang="en" sz="650">
                <a:solidFill>
                  <a:schemeClr val="dk1"/>
                </a:solidFill>
                <a:latin typeface="Courier New"/>
                <a:ea typeface="Courier New"/>
                <a:cs typeface="Courier New"/>
                <a:sym typeface="Courier New"/>
              </a:rPr>
              <a:t>List</a:t>
            </a:r>
            <a:r>
              <a:rPr lang="en" sz="650">
                <a:solidFill>
                  <a:schemeClr val="dk1"/>
                </a:solidFill>
              </a:rPr>
              <a:t> objects, all of which are pretty straightforward:</a:t>
            </a:r>
            <a:endParaRPr sz="650">
              <a:solidFill>
                <a:schemeClr val="dk1"/>
              </a:solidFill>
            </a:endParaRPr>
          </a:p>
          <a:p>
            <a:pPr indent="-269875" lvl="0" marL="457200" rtl="0" algn="l">
              <a:lnSpc>
                <a:spcPct val="100000"/>
              </a:lnSpc>
              <a:spcBef>
                <a:spcPts val="1000"/>
              </a:spcBef>
              <a:spcAft>
                <a:spcPts val="0"/>
              </a:spcAft>
              <a:buClr>
                <a:schemeClr val="dk1"/>
              </a:buClr>
              <a:buSzPts val="650"/>
              <a:buChar char="●"/>
            </a:pPr>
            <a:r>
              <a:rPr lang="en" sz="650">
                <a:solidFill>
                  <a:schemeClr val="dk1"/>
                </a:solidFill>
                <a:latin typeface="Courier New"/>
                <a:ea typeface="Courier New"/>
                <a:cs typeface="Courier New"/>
                <a:sym typeface="Courier New"/>
              </a:rPr>
              <a:t>reverse</a:t>
            </a:r>
            <a:r>
              <a:rPr lang="en" sz="650">
                <a:solidFill>
                  <a:schemeClr val="dk1"/>
                </a:solidFill>
              </a:rPr>
              <a:t> — reverses the order of the elements in a </a:t>
            </a:r>
            <a:r>
              <a:rPr lang="en" sz="650">
                <a:solidFill>
                  <a:schemeClr val="dk1"/>
                </a:solidFill>
                <a:latin typeface="Courier New"/>
                <a:ea typeface="Courier New"/>
                <a:cs typeface="Courier New"/>
                <a:sym typeface="Courier New"/>
              </a:rPr>
              <a:t>List</a:t>
            </a:r>
            <a:r>
              <a:rPr lang="en" sz="650">
                <a:solidFill>
                  <a:schemeClr val="dk1"/>
                </a:solidFill>
              </a:rPr>
              <a:t>.</a:t>
            </a:r>
            <a:endParaRPr sz="650">
              <a:solidFill>
                <a:schemeClr val="dk1"/>
              </a:solidFill>
            </a:endParaRPr>
          </a:p>
          <a:p>
            <a:pPr indent="-269875" lvl="0" marL="457200" rtl="0" algn="l">
              <a:lnSpc>
                <a:spcPct val="100000"/>
              </a:lnSpc>
              <a:spcBef>
                <a:spcPts val="0"/>
              </a:spcBef>
              <a:spcAft>
                <a:spcPts val="0"/>
              </a:spcAft>
              <a:buClr>
                <a:schemeClr val="dk1"/>
              </a:buClr>
              <a:buSzPts val="650"/>
              <a:buChar char="●"/>
            </a:pPr>
            <a:r>
              <a:rPr lang="en" sz="650">
                <a:solidFill>
                  <a:schemeClr val="dk1"/>
                </a:solidFill>
                <a:latin typeface="Courier New"/>
                <a:ea typeface="Courier New"/>
                <a:cs typeface="Courier New"/>
                <a:sym typeface="Courier New"/>
              </a:rPr>
              <a:t>fill</a:t>
            </a:r>
            <a:r>
              <a:rPr lang="en" sz="650">
                <a:solidFill>
                  <a:schemeClr val="dk1"/>
                </a:solidFill>
              </a:rPr>
              <a:t> — overwrites every element in a </a:t>
            </a:r>
            <a:r>
              <a:rPr lang="en" sz="650">
                <a:solidFill>
                  <a:schemeClr val="dk1"/>
                </a:solidFill>
                <a:latin typeface="Courier New"/>
                <a:ea typeface="Courier New"/>
                <a:cs typeface="Courier New"/>
                <a:sym typeface="Courier New"/>
              </a:rPr>
              <a:t>List</a:t>
            </a:r>
            <a:r>
              <a:rPr lang="en" sz="650">
                <a:solidFill>
                  <a:schemeClr val="dk1"/>
                </a:solidFill>
              </a:rPr>
              <a:t> with the specified value. This operation is useful for reinitializing a </a:t>
            </a:r>
            <a:r>
              <a:rPr lang="en" sz="650">
                <a:solidFill>
                  <a:schemeClr val="dk1"/>
                </a:solidFill>
                <a:latin typeface="Courier New"/>
                <a:ea typeface="Courier New"/>
                <a:cs typeface="Courier New"/>
                <a:sym typeface="Courier New"/>
              </a:rPr>
              <a:t>List</a:t>
            </a:r>
            <a:r>
              <a:rPr lang="en" sz="650">
                <a:solidFill>
                  <a:schemeClr val="dk1"/>
                </a:solidFill>
              </a:rPr>
              <a:t>.</a:t>
            </a:r>
            <a:endParaRPr sz="650">
              <a:solidFill>
                <a:schemeClr val="dk1"/>
              </a:solidFill>
            </a:endParaRPr>
          </a:p>
          <a:p>
            <a:pPr indent="-269875" lvl="0" marL="457200" rtl="0" algn="l">
              <a:lnSpc>
                <a:spcPct val="100000"/>
              </a:lnSpc>
              <a:spcBef>
                <a:spcPts val="0"/>
              </a:spcBef>
              <a:spcAft>
                <a:spcPts val="0"/>
              </a:spcAft>
              <a:buClr>
                <a:schemeClr val="dk1"/>
              </a:buClr>
              <a:buSzPts val="650"/>
              <a:buChar char="●"/>
            </a:pPr>
            <a:r>
              <a:rPr lang="en" sz="650">
                <a:solidFill>
                  <a:schemeClr val="dk1"/>
                </a:solidFill>
                <a:latin typeface="Courier New"/>
                <a:ea typeface="Courier New"/>
                <a:cs typeface="Courier New"/>
                <a:sym typeface="Courier New"/>
              </a:rPr>
              <a:t>copy</a:t>
            </a:r>
            <a:r>
              <a:rPr lang="en" sz="650">
                <a:solidFill>
                  <a:schemeClr val="dk1"/>
                </a:solidFill>
              </a:rPr>
              <a:t> — takes two arguments, a destination </a:t>
            </a:r>
            <a:r>
              <a:rPr lang="en" sz="650">
                <a:solidFill>
                  <a:schemeClr val="dk1"/>
                </a:solidFill>
                <a:latin typeface="Courier New"/>
                <a:ea typeface="Courier New"/>
                <a:cs typeface="Courier New"/>
                <a:sym typeface="Courier New"/>
              </a:rPr>
              <a:t>List</a:t>
            </a:r>
            <a:r>
              <a:rPr lang="en" sz="650">
                <a:solidFill>
                  <a:schemeClr val="dk1"/>
                </a:solidFill>
              </a:rPr>
              <a:t> and a source </a:t>
            </a:r>
            <a:r>
              <a:rPr lang="en" sz="650">
                <a:solidFill>
                  <a:schemeClr val="dk1"/>
                </a:solidFill>
                <a:latin typeface="Courier New"/>
                <a:ea typeface="Courier New"/>
                <a:cs typeface="Courier New"/>
                <a:sym typeface="Courier New"/>
              </a:rPr>
              <a:t>List</a:t>
            </a:r>
            <a:r>
              <a:rPr lang="en" sz="650">
                <a:solidFill>
                  <a:schemeClr val="dk1"/>
                </a:solidFill>
              </a:rPr>
              <a:t>, and copies the elements of the source into the destination, overwriting its contents. The destination </a:t>
            </a:r>
            <a:r>
              <a:rPr lang="en" sz="650">
                <a:solidFill>
                  <a:schemeClr val="dk1"/>
                </a:solidFill>
                <a:latin typeface="Courier New"/>
                <a:ea typeface="Courier New"/>
                <a:cs typeface="Courier New"/>
                <a:sym typeface="Courier New"/>
              </a:rPr>
              <a:t>List</a:t>
            </a:r>
            <a:r>
              <a:rPr lang="en" sz="650">
                <a:solidFill>
                  <a:schemeClr val="dk1"/>
                </a:solidFill>
              </a:rPr>
              <a:t> must be at least as long as the source. If it is longer, the remaining elements in the destination </a:t>
            </a:r>
            <a:r>
              <a:rPr lang="en" sz="650">
                <a:solidFill>
                  <a:schemeClr val="dk1"/>
                </a:solidFill>
                <a:latin typeface="Courier New"/>
                <a:ea typeface="Courier New"/>
                <a:cs typeface="Courier New"/>
                <a:sym typeface="Courier New"/>
              </a:rPr>
              <a:t>List</a:t>
            </a:r>
            <a:r>
              <a:rPr lang="en" sz="650">
                <a:solidFill>
                  <a:schemeClr val="dk1"/>
                </a:solidFill>
              </a:rPr>
              <a:t> are unaffected.</a:t>
            </a:r>
            <a:endParaRPr sz="650">
              <a:solidFill>
                <a:schemeClr val="dk1"/>
              </a:solidFill>
            </a:endParaRPr>
          </a:p>
          <a:p>
            <a:pPr indent="-269875" lvl="0" marL="457200" rtl="0" algn="l">
              <a:lnSpc>
                <a:spcPct val="100000"/>
              </a:lnSpc>
              <a:spcBef>
                <a:spcPts val="0"/>
              </a:spcBef>
              <a:spcAft>
                <a:spcPts val="0"/>
              </a:spcAft>
              <a:buClr>
                <a:schemeClr val="dk1"/>
              </a:buClr>
              <a:buSzPts val="650"/>
              <a:buChar char="●"/>
            </a:pPr>
            <a:r>
              <a:rPr lang="en" sz="650">
                <a:solidFill>
                  <a:schemeClr val="dk1"/>
                </a:solidFill>
                <a:latin typeface="Courier New"/>
                <a:ea typeface="Courier New"/>
                <a:cs typeface="Courier New"/>
                <a:sym typeface="Courier New"/>
              </a:rPr>
              <a:t>swap</a:t>
            </a:r>
            <a:r>
              <a:rPr lang="en" sz="650">
                <a:solidFill>
                  <a:schemeClr val="dk1"/>
                </a:solidFill>
              </a:rPr>
              <a:t> — swaps the elements at the specified positions in a </a:t>
            </a:r>
            <a:r>
              <a:rPr lang="en" sz="650">
                <a:solidFill>
                  <a:schemeClr val="dk1"/>
                </a:solidFill>
                <a:latin typeface="Courier New"/>
                <a:ea typeface="Courier New"/>
                <a:cs typeface="Courier New"/>
                <a:sym typeface="Courier New"/>
              </a:rPr>
              <a:t>List</a:t>
            </a:r>
            <a:r>
              <a:rPr lang="en" sz="650">
                <a:solidFill>
                  <a:schemeClr val="dk1"/>
                </a:solidFill>
              </a:rPr>
              <a:t>.</a:t>
            </a:r>
            <a:endParaRPr sz="650">
              <a:solidFill>
                <a:schemeClr val="dk1"/>
              </a:solidFill>
            </a:endParaRPr>
          </a:p>
          <a:p>
            <a:pPr indent="-269875" lvl="0" marL="457200" rtl="0" algn="l">
              <a:lnSpc>
                <a:spcPct val="100000"/>
              </a:lnSpc>
              <a:spcBef>
                <a:spcPts val="0"/>
              </a:spcBef>
              <a:spcAft>
                <a:spcPts val="0"/>
              </a:spcAft>
              <a:buClr>
                <a:schemeClr val="dk1"/>
              </a:buClr>
              <a:buSzPts val="650"/>
              <a:buChar char="●"/>
            </a:pPr>
            <a:r>
              <a:rPr lang="en" sz="650">
                <a:solidFill>
                  <a:schemeClr val="dk1"/>
                </a:solidFill>
                <a:latin typeface="Courier New"/>
                <a:ea typeface="Courier New"/>
                <a:cs typeface="Courier New"/>
                <a:sym typeface="Courier New"/>
              </a:rPr>
              <a:t>addAll</a:t>
            </a:r>
            <a:r>
              <a:rPr lang="en" sz="650">
                <a:solidFill>
                  <a:schemeClr val="dk1"/>
                </a:solidFill>
              </a:rPr>
              <a:t> — adds all the specified elements to a </a:t>
            </a:r>
            <a:r>
              <a:rPr lang="en" sz="650">
                <a:solidFill>
                  <a:schemeClr val="dk1"/>
                </a:solidFill>
                <a:latin typeface="Courier New"/>
                <a:ea typeface="Courier New"/>
                <a:cs typeface="Courier New"/>
                <a:sym typeface="Courier New"/>
              </a:rPr>
              <a:t>Collection</a:t>
            </a:r>
            <a:r>
              <a:rPr lang="en" sz="650">
                <a:solidFill>
                  <a:schemeClr val="dk1"/>
                </a:solidFill>
              </a:rPr>
              <a:t>. The elements to be added may be specified individually or as an array.</a:t>
            </a:r>
            <a:endParaRPr sz="650">
              <a:solidFill>
                <a:schemeClr val="dk1"/>
              </a:solidFill>
            </a:endParaRPr>
          </a:p>
          <a:p>
            <a:pPr indent="0" lvl="0" marL="0" rtl="0" algn="l">
              <a:lnSpc>
                <a:spcPct val="100000"/>
              </a:lnSpc>
              <a:spcBef>
                <a:spcPts val="1800"/>
              </a:spcBef>
              <a:spcAft>
                <a:spcPts val="0"/>
              </a:spcAft>
              <a:buNone/>
            </a:pPr>
            <a:r>
              <a:rPr b="1" lang="en" sz="1200">
                <a:solidFill>
                  <a:srgbClr val="333333"/>
                </a:solidFill>
              </a:rPr>
              <a:t>Searching : </a:t>
            </a:r>
            <a:r>
              <a:rPr lang="en" sz="850">
                <a:solidFill>
                  <a:schemeClr val="dk1"/>
                </a:solidFill>
              </a:rPr>
              <a:t>The </a:t>
            </a:r>
            <a:r>
              <a:rPr b="1" lang="en" sz="850">
                <a:solidFill>
                  <a:schemeClr val="dk1"/>
                </a:solidFill>
                <a:latin typeface="Courier New"/>
                <a:ea typeface="Courier New"/>
                <a:cs typeface="Courier New"/>
                <a:sym typeface="Courier New"/>
              </a:rPr>
              <a:t>binarySearch</a:t>
            </a:r>
            <a:r>
              <a:rPr b="1" lang="en" sz="850">
                <a:solidFill>
                  <a:schemeClr val="dk1"/>
                </a:solidFill>
              </a:rPr>
              <a:t> algorithm</a:t>
            </a:r>
            <a:r>
              <a:rPr lang="en" sz="850">
                <a:solidFill>
                  <a:schemeClr val="dk1"/>
                </a:solidFill>
              </a:rPr>
              <a:t> searches for a specified element in a sorted </a:t>
            </a:r>
            <a:r>
              <a:rPr lang="en" sz="850">
                <a:solidFill>
                  <a:schemeClr val="dk1"/>
                </a:solidFill>
                <a:latin typeface="Courier New"/>
                <a:ea typeface="Courier New"/>
                <a:cs typeface="Courier New"/>
                <a:sym typeface="Courier New"/>
              </a:rPr>
              <a:t>List</a:t>
            </a:r>
            <a:r>
              <a:rPr lang="en" sz="850">
                <a:solidFill>
                  <a:schemeClr val="dk1"/>
                </a:solidFill>
              </a:rPr>
              <a:t>. This algorithm has two forms. The first takes a </a:t>
            </a:r>
            <a:r>
              <a:rPr lang="en" sz="850">
                <a:solidFill>
                  <a:schemeClr val="dk1"/>
                </a:solidFill>
                <a:latin typeface="Courier New"/>
                <a:ea typeface="Courier New"/>
                <a:cs typeface="Courier New"/>
                <a:sym typeface="Courier New"/>
              </a:rPr>
              <a:t>List</a:t>
            </a:r>
            <a:r>
              <a:rPr lang="en" sz="850">
                <a:solidFill>
                  <a:schemeClr val="dk1"/>
                </a:solidFill>
              </a:rPr>
              <a:t> and an element to search for (the "search key"). This form assumes that the </a:t>
            </a:r>
            <a:r>
              <a:rPr lang="en" sz="850">
                <a:solidFill>
                  <a:schemeClr val="dk1"/>
                </a:solidFill>
                <a:latin typeface="Courier New"/>
                <a:ea typeface="Courier New"/>
                <a:cs typeface="Courier New"/>
                <a:sym typeface="Courier New"/>
              </a:rPr>
              <a:t>List</a:t>
            </a:r>
            <a:r>
              <a:rPr lang="en" sz="850">
                <a:solidFill>
                  <a:schemeClr val="dk1"/>
                </a:solidFill>
              </a:rPr>
              <a:t> is sorted in ascending order according to the natural ordering of its elements. The second form takes a </a:t>
            </a:r>
            <a:r>
              <a:rPr lang="en" sz="850">
                <a:solidFill>
                  <a:schemeClr val="dk1"/>
                </a:solidFill>
                <a:latin typeface="Courier New"/>
                <a:ea typeface="Courier New"/>
                <a:cs typeface="Courier New"/>
                <a:sym typeface="Courier New"/>
              </a:rPr>
              <a:t>Comparator</a:t>
            </a:r>
            <a:r>
              <a:rPr lang="en" sz="850">
                <a:solidFill>
                  <a:schemeClr val="dk1"/>
                </a:solidFill>
              </a:rPr>
              <a:t> in addition to the </a:t>
            </a:r>
            <a:r>
              <a:rPr lang="en" sz="850">
                <a:solidFill>
                  <a:schemeClr val="dk1"/>
                </a:solidFill>
                <a:latin typeface="Courier New"/>
                <a:ea typeface="Courier New"/>
                <a:cs typeface="Courier New"/>
                <a:sym typeface="Courier New"/>
              </a:rPr>
              <a:t>List</a:t>
            </a:r>
            <a:r>
              <a:rPr lang="en" sz="850">
                <a:solidFill>
                  <a:schemeClr val="dk1"/>
                </a:solidFill>
              </a:rPr>
              <a:t> and the search key, and assumes that the </a:t>
            </a:r>
            <a:r>
              <a:rPr lang="en" sz="850">
                <a:solidFill>
                  <a:schemeClr val="dk1"/>
                </a:solidFill>
                <a:latin typeface="Courier New"/>
                <a:ea typeface="Courier New"/>
                <a:cs typeface="Courier New"/>
                <a:sym typeface="Courier New"/>
              </a:rPr>
              <a:t>List</a:t>
            </a:r>
            <a:r>
              <a:rPr lang="en" sz="850">
                <a:solidFill>
                  <a:schemeClr val="dk1"/>
                </a:solidFill>
              </a:rPr>
              <a:t> is sorted into ascending order according to the specified </a:t>
            </a:r>
            <a:r>
              <a:rPr lang="en" sz="850">
                <a:solidFill>
                  <a:schemeClr val="dk1"/>
                </a:solidFill>
                <a:latin typeface="Courier New"/>
                <a:ea typeface="Courier New"/>
                <a:cs typeface="Courier New"/>
                <a:sym typeface="Courier New"/>
              </a:rPr>
              <a:t>Comparator</a:t>
            </a:r>
            <a:r>
              <a:rPr lang="en" sz="850">
                <a:solidFill>
                  <a:schemeClr val="dk1"/>
                </a:solidFill>
              </a:rPr>
              <a:t>. The </a:t>
            </a:r>
            <a:r>
              <a:rPr lang="en" sz="850">
                <a:solidFill>
                  <a:schemeClr val="dk1"/>
                </a:solidFill>
                <a:latin typeface="Courier New"/>
                <a:ea typeface="Courier New"/>
                <a:cs typeface="Courier New"/>
                <a:sym typeface="Courier New"/>
              </a:rPr>
              <a:t>sort</a:t>
            </a:r>
            <a:r>
              <a:rPr lang="en" sz="850">
                <a:solidFill>
                  <a:schemeClr val="dk1"/>
                </a:solidFill>
              </a:rPr>
              <a:t> algorithm can be used to sort the </a:t>
            </a:r>
            <a:r>
              <a:rPr lang="en" sz="850">
                <a:solidFill>
                  <a:schemeClr val="dk1"/>
                </a:solidFill>
                <a:latin typeface="Courier New"/>
                <a:ea typeface="Courier New"/>
                <a:cs typeface="Courier New"/>
                <a:sym typeface="Courier New"/>
              </a:rPr>
              <a:t>List</a:t>
            </a:r>
            <a:r>
              <a:rPr lang="en" sz="850">
                <a:solidFill>
                  <a:schemeClr val="dk1"/>
                </a:solidFill>
              </a:rPr>
              <a:t> prior to calling </a:t>
            </a:r>
            <a:r>
              <a:rPr lang="en" sz="850">
                <a:solidFill>
                  <a:schemeClr val="dk1"/>
                </a:solidFill>
                <a:latin typeface="Courier New"/>
                <a:ea typeface="Courier New"/>
                <a:cs typeface="Courier New"/>
                <a:sym typeface="Courier New"/>
              </a:rPr>
              <a:t>binarySearch</a:t>
            </a:r>
            <a:r>
              <a:rPr lang="en" sz="850">
                <a:solidFill>
                  <a:schemeClr val="dk1"/>
                </a:solidFill>
              </a:rPr>
              <a:t>.</a:t>
            </a:r>
            <a:endParaRPr sz="850">
              <a:solidFill>
                <a:schemeClr val="dk1"/>
              </a:solidFill>
            </a:endParaRPr>
          </a:p>
          <a:p>
            <a:pPr indent="0" lvl="0" marL="0" rtl="0" algn="l">
              <a:lnSpc>
                <a:spcPct val="100000"/>
              </a:lnSpc>
              <a:spcBef>
                <a:spcPts val="1000"/>
              </a:spcBef>
              <a:spcAft>
                <a:spcPts val="0"/>
              </a:spcAft>
              <a:buNone/>
            </a:pPr>
            <a:r>
              <a:t/>
            </a:r>
            <a:endParaRPr sz="650">
              <a:solidFill>
                <a:schemeClr val="dk1"/>
              </a:solidFill>
            </a:endParaRPr>
          </a:p>
          <a:p>
            <a:pPr indent="0" lvl="0" marL="0" rtl="0" algn="l">
              <a:lnSpc>
                <a:spcPct val="100000"/>
              </a:lnSpc>
              <a:spcBef>
                <a:spcPts val="1000"/>
              </a:spcBef>
              <a:spcAft>
                <a:spcPts val="1000"/>
              </a:spcAft>
              <a:buNone/>
            </a:pPr>
            <a:r>
              <a:rPr lang="en" sz="650">
                <a:solidFill>
                  <a:schemeClr val="dk1"/>
                </a:solidFill>
              </a:rPr>
              <a:t> </a:t>
            </a:r>
            <a:endParaRPr sz="65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lang="en" sz="1300">
                <a:solidFill>
                  <a:srgbClr val="273239"/>
                </a:solidFill>
                <a:highlight>
                  <a:srgbClr val="FFFFFF"/>
                </a:highlight>
              </a:rPr>
              <a:t> </a:t>
            </a:r>
            <a:r>
              <a:rPr b="1" lang="en" sz="2400">
                <a:solidFill>
                  <a:srgbClr val="1155CC"/>
                </a:solidFill>
                <a:highlight>
                  <a:srgbClr val="FFFFFF"/>
                </a:highlight>
              </a:rPr>
              <a:t>vector</a:t>
            </a:r>
            <a:endParaRPr sz="1300">
              <a:solidFill>
                <a:srgbClr val="273239"/>
              </a:solidFill>
              <a:highlight>
                <a:srgbClr val="FFFFFF"/>
              </a:highlight>
            </a:endParaRPr>
          </a:p>
        </p:txBody>
      </p:sp>
      <p:sp>
        <p:nvSpPr>
          <p:cNvPr id="179" name="Google Shape;179;p29"/>
          <p:cNvSpPr txBox="1"/>
          <p:nvPr>
            <p:ph idx="1" type="body"/>
          </p:nvPr>
        </p:nvSpPr>
        <p:spPr>
          <a:xfrm>
            <a:off x="311700" y="1152475"/>
            <a:ext cx="4651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300">
                <a:solidFill>
                  <a:srgbClr val="273239"/>
                </a:solidFill>
                <a:highlight>
                  <a:srgbClr val="FFFFFF"/>
                </a:highlight>
              </a:rPr>
              <a:t>A vector provides us with dynamic arrays in Java.</a:t>
            </a:r>
            <a:endParaRPr sz="1300">
              <a:solidFill>
                <a:srgbClr val="273239"/>
              </a:solidFill>
              <a:highlight>
                <a:srgbClr val="FFFFFF"/>
              </a:highlight>
            </a:endParaRPr>
          </a:p>
          <a:p>
            <a:pPr indent="0" lvl="0" marL="0" rtl="0" algn="l">
              <a:spcBef>
                <a:spcPts val="1200"/>
              </a:spcBef>
              <a:spcAft>
                <a:spcPts val="0"/>
              </a:spcAft>
              <a:buNone/>
            </a:pPr>
            <a:r>
              <a:rPr lang="en" sz="1300">
                <a:solidFill>
                  <a:srgbClr val="273239"/>
                </a:solidFill>
                <a:highlight>
                  <a:srgbClr val="FFFFFF"/>
                </a:highlight>
              </a:rPr>
              <a:t>Its slower than standard arrays but can be helpful in programs where lots of manipulation in the array is needed. This is identical to ArrayList in terms of implementation. </a:t>
            </a:r>
            <a:endParaRPr sz="1300">
              <a:solidFill>
                <a:srgbClr val="273239"/>
              </a:solidFill>
              <a:highlight>
                <a:srgbClr val="FFFFFF"/>
              </a:highlight>
            </a:endParaRPr>
          </a:p>
          <a:p>
            <a:pPr indent="0" lvl="0" marL="0" rtl="0" algn="l">
              <a:spcBef>
                <a:spcPts val="1200"/>
              </a:spcBef>
              <a:spcAft>
                <a:spcPts val="1200"/>
              </a:spcAft>
              <a:buNone/>
            </a:pPr>
            <a:r>
              <a:rPr lang="en" sz="1300">
                <a:solidFill>
                  <a:srgbClr val="273239"/>
                </a:solidFill>
                <a:highlight>
                  <a:srgbClr val="FFFFFF"/>
                </a:highlight>
              </a:rPr>
              <a:t>The primary difference between a vector and an ArrayList is that a Vector is synchronized and an ArrayList is non-synchronized</a:t>
            </a:r>
            <a:endParaRPr/>
          </a:p>
        </p:txBody>
      </p:sp>
      <p:pic>
        <p:nvPicPr>
          <p:cNvPr id="180" name="Google Shape;180;p29"/>
          <p:cNvPicPr preferRelativeResize="0"/>
          <p:nvPr/>
        </p:nvPicPr>
        <p:blipFill>
          <a:blip r:embed="rId3">
            <a:alphaModFix/>
          </a:blip>
          <a:stretch>
            <a:fillRect/>
          </a:stretch>
        </p:blipFill>
        <p:spPr>
          <a:xfrm>
            <a:off x="5187675" y="0"/>
            <a:ext cx="3435372" cy="5143500"/>
          </a:xfrm>
          <a:prstGeom prst="rect">
            <a:avLst/>
          </a:prstGeom>
          <a:noFill/>
          <a:ln>
            <a:noFill/>
          </a:ln>
        </p:spPr>
      </p:pic>
      <p:sp>
        <p:nvSpPr>
          <p:cNvPr id="181" name="Google Shape;181;p29"/>
          <p:cNvSpPr txBox="1"/>
          <p:nvPr/>
        </p:nvSpPr>
        <p:spPr>
          <a:xfrm>
            <a:off x="7762600" y="2765600"/>
            <a:ext cx="3000000" cy="1428600"/>
          </a:xfrm>
          <a:prstGeom prst="rect">
            <a:avLst/>
          </a:prstGeom>
          <a:noFill/>
          <a:ln>
            <a:noFill/>
          </a:ln>
        </p:spPr>
        <p:txBody>
          <a:bodyPr anchorCtr="0" anchor="t" bIns="91425" lIns="91425" spcFirstLastPara="1" rIns="91425" wrap="square" tIns="91425">
            <a:spAutoFit/>
          </a:bodyPr>
          <a:lstStyle/>
          <a:p>
            <a:pPr indent="0" lvl="0" marL="190500" marR="190500" rtl="0" algn="l">
              <a:lnSpc>
                <a:spcPct val="115000"/>
              </a:lnSpc>
              <a:spcBef>
                <a:spcPts val="0"/>
              </a:spcBef>
              <a:spcAft>
                <a:spcPts val="0"/>
              </a:spcAft>
              <a:buNone/>
            </a:pPr>
            <a:r>
              <a:rPr b="1" lang="en" sz="1100">
                <a:solidFill>
                  <a:srgbClr val="273239"/>
                </a:solidFill>
                <a:highlight>
                  <a:srgbClr val="FFFFFF"/>
                </a:highlight>
              </a:rPr>
              <a:t>Output:</a:t>
            </a:r>
            <a:r>
              <a:rPr lang="en" sz="1100">
                <a:solidFill>
                  <a:srgbClr val="273239"/>
                </a:solidFill>
                <a:highlight>
                  <a:srgbClr val="FFFFFF"/>
                </a:highlight>
              </a:rPr>
              <a:t> </a:t>
            </a:r>
            <a:endParaRPr sz="1100">
              <a:solidFill>
                <a:srgbClr val="273239"/>
              </a:solidFill>
              <a:highlight>
                <a:srgbClr val="FFFFFF"/>
              </a:highlight>
            </a:endParaRPr>
          </a:p>
          <a:p>
            <a:pPr indent="0" lvl="0" marL="190500" marR="190500" rtl="0" algn="l">
              <a:lnSpc>
                <a:spcPct val="115000"/>
              </a:lnSpc>
              <a:spcBef>
                <a:spcPts val="800"/>
              </a:spcBef>
              <a:spcAft>
                <a:spcPts val="0"/>
              </a:spcAft>
              <a:buNone/>
            </a:pPr>
            <a:r>
              <a:rPr lang="en" sz="1000">
                <a:solidFill>
                  <a:srgbClr val="273239"/>
                </a:solidFill>
                <a:latin typeface="Courier New"/>
                <a:ea typeface="Courier New"/>
                <a:cs typeface="Courier New"/>
                <a:sym typeface="Courier New"/>
              </a:rPr>
              <a:t>[1, 2, 3, 4, 5]</a:t>
            </a:r>
            <a:endParaRPr sz="1000">
              <a:solidFill>
                <a:srgbClr val="273239"/>
              </a:solidFill>
              <a:latin typeface="Courier New"/>
              <a:ea typeface="Courier New"/>
              <a:cs typeface="Courier New"/>
              <a:sym typeface="Courier New"/>
            </a:endParaRPr>
          </a:p>
          <a:p>
            <a:pPr indent="0" lvl="0" marL="190500" marR="190500" rtl="0" algn="l">
              <a:lnSpc>
                <a:spcPct val="115000"/>
              </a:lnSpc>
              <a:spcBef>
                <a:spcPts val="800"/>
              </a:spcBef>
              <a:spcAft>
                <a:spcPts val="0"/>
              </a:spcAft>
              <a:buNone/>
            </a:pPr>
            <a:r>
              <a:rPr lang="en" sz="1000">
                <a:solidFill>
                  <a:srgbClr val="273239"/>
                </a:solidFill>
                <a:latin typeface="Courier New"/>
                <a:ea typeface="Courier New"/>
                <a:cs typeface="Courier New"/>
                <a:sym typeface="Courier New"/>
              </a:rPr>
              <a:t>[1, 2, 3, 5]</a:t>
            </a:r>
            <a:endParaRPr sz="1000">
              <a:solidFill>
                <a:srgbClr val="273239"/>
              </a:solidFill>
              <a:latin typeface="Courier New"/>
              <a:ea typeface="Courier New"/>
              <a:cs typeface="Courier New"/>
              <a:sym typeface="Courier New"/>
            </a:endParaRPr>
          </a:p>
          <a:p>
            <a:pPr indent="0" lvl="0" marL="190500" marR="190500" rtl="0" algn="l">
              <a:lnSpc>
                <a:spcPct val="115000"/>
              </a:lnSpc>
              <a:spcBef>
                <a:spcPts val="800"/>
              </a:spcBef>
              <a:spcAft>
                <a:spcPts val="0"/>
              </a:spcAft>
              <a:buNone/>
            </a:pPr>
            <a:r>
              <a:rPr lang="en" sz="1000">
                <a:solidFill>
                  <a:srgbClr val="273239"/>
                </a:solidFill>
                <a:latin typeface="Courier New"/>
                <a:ea typeface="Courier New"/>
                <a:cs typeface="Courier New"/>
                <a:sym typeface="Courier New"/>
              </a:rPr>
              <a:t>1 2 3 5</a:t>
            </a:r>
            <a:endParaRPr sz="1000">
              <a:solidFill>
                <a:srgbClr val="273239"/>
              </a:solidFill>
              <a:latin typeface="Courier New"/>
              <a:ea typeface="Courier New"/>
              <a:cs typeface="Courier New"/>
              <a:sym typeface="Courier New"/>
            </a:endParaRPr>
          </a:p>
          <a:p>
            <a:pPr indent="0" lvl="0" marL="190500" marR="190500" rtl="0" algn="l">
              <a:lnSpc>
                <a:spcPct val="115000"/>
              </a:lnSpc>
              <a:spcBef>
                <a:spcPts val="800"/>
              </a:spcBef>
              <a:spcAft>
                <a:spcPts val="800"/>
              </a:spcAft>
              <a:buNone/>
            </a:pPr>
            <a:r>
              <a:t/>
            </a:r>
            <a:endParaRPr b="1" sz="700">
              <a:solidFill>
                <a:srgbClr val="273239"/>
              </a:solidFill>
              <a:highlight>
                <a:srgbClr val="FFFFFF"/>
              </a:highlight>
            </a:endParaRPr>
          </a:p>
        </p:txBody>
      </p:sp>
      <p:pic>
        <p:nvPicPr>
          <p:cNvPr id="182" name="Google Shape;182;p29"/>
          <p:cNvPicPr preferRelativeResize="0"/>
          <p:nvPr/>
        </p:nvPicPr>
        <p:blipFill>
          <a:blip r:embed="rId4">
            <a:alphaModFix/>
          </a:blip>
          <a:stretch>
            <a:fillRect/>
          </a:stretch>
        </p:blipFill>
        <p:spPr>
          <a:xfrm>
            <a:off x="187649" y="3210495"/>
            <a:ext cx="5077849" cy="18212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30"/>
          <p:cNvPicPr preferRelativeResize="0"/>
          <p:nvPr/>
        </p:nvPicPr>
        <p:blipFill>
          <a:blip r:embed="rId3">
            <a:alphaModFix/>
          </a:blip>
          <a:stretch>
            <a:fillRect/>
          </a:stretch>
        </p:blipFill>
        <p:spPr>
          <a:xfrm>
            <a:off x="89825" y="917100"/>
            <a:ext cx="8839198" cy="330930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lang="en" sz="1300">
                <a:solidFill>
                  <a:srgbClr val="273239"/>
                </a:solidFill>
                <a:highlight>
                  <a:srgbClr val="FFFFFF"/>
                </a:highlight>
              </a:rPr>
              <a:t> </a:t>
            </a:r>
            <a:r>
              <a:rPr b="1" lang="en" sz="2400">
                <a:solidFill>
                  <a:srgbClr val="1155CC"/>
                </a:solidFill>
                <a:highlight>
                  <a:srgbClr val="FFFFFF"/>
                </a:highlight>
              </a:rPr>
              <a:t>Stack</a:t>
            </a:r>
            <a:endParaRPr sz="1300">
              <a:solidFill>
                <a:srgbClr val="273239"/>
              </a:solidFill>
              <a:highlight>
                <a:srgbClr val="FFFFFF"/>
              </a:highlight>
            </a:endParaRPr>
          </a:p>
        </p:txBody>
      </p:sp>
      <p:sp>
        <p:nvSpPr>
          <p:cNvPr id="193" name="Google Shape;193;p31"/>
          <p:cNvSpPr txBox="1"/>
          <p:nvPr>
            <p:ph idx="1" type="body"/>
          </p:nvPr>
        </p:nvSpPr>
        <p:spPr>
          <a:xfrm>
            <a:off x="311700" y="1152475"/>
            <a:ext cx="4651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300">
                <a:solidFill>
                  <a:srgbClr val="273239"/>
                </a:solidFill>
                <a:highlight>
                  <a:srgbClr val="FFFFFF"/>
                </a:highlight>
              </a:rPr>
              <a:t>Stack class models and implements the </a:t>
            </a:r>
            <a:r>
              <a:rPr lang="en" sz="1300" u="sng">
                <a:solidFill>
                  <a:schemeClr val="hlink"/>
                </a:solidFill>
                <a:highlight>
                  <a:srgbClr val="FFFFFF"/>
                </a:highlight>
                <a:hlinkClick r:id="rId3"/>
              </a:rPr>
              <a:t>Stack data structure</a:t>
            </a:r>
            <a:r>
              <a:rPr lang="en" sz="1300">
                <a:solidFill>
                  <a:srgbClr val="273239"/>
                </a:solidFill>
                <a:highlight>
                  <a:srgbClr val="FFFFFF"/>
                </a:highlight>
              </a:rPr>
              <a:t>. </a:t>
            </a:r>
            <a:endParaRPr sz="1300">
              <a:solidFill>
                <a:srgbClr val="273239"/>
              </a:solidFill>
              <a:highlight>
                <a:srgbClr val="FFFFFF"/>
              </a:highlight>
            </a:endParaRPr>
          </a:p>
          <a:p>
            <a:pPr indent="0" lvl="0" marL="0" rtl="0" algn="l">
              <a:spcBef>
                <a:spcPts val="1200"/>
              </a:spcBef>
              <a:spcAft>
                <a:spcPts val="0"/>
              </a:spcAft>
              <a:buNone/>
            </a:pPr>
            <a:r>
              <a:rPr lang="en" sz="1300">
                <a:solidFill>
                  <a:srgbClr val="273239"/>
                </a:solidFill>
                <a:highlight>
                  <a:srgbClr val="FFFFFF"/>
                </a:highlight>
              </a:rPr>
              <a:t>The class is based on the basic principle of </a:t>
            </a:r>
            <a:r>
              <a:rPr i="1" lang="en" sz="1300">
                <a:solidFill>
                  <a:srgbClr val="273239"/>
                </a:solidFill>
                <a:highlight>
                  <a:srgbClr val="FFFFFF"/>
                </a:highlight>
              </a:rPr>
              <a:t>last-in-first-out</a:t>
            </a:r>
            <a:r>
              <a:rPr lang="en" sz="1300">
                <a:solidFill>
                  <a:srgbClr val="273239"/>
                </a:solidFill>
                <a:highlight>
                  <a:srgbClr val="FFFFFF"/>
                </a:highlight>
              </a:rPr>
              <a:t>. </a:t>
            </a:r>
            <a:endParaRPr sz="1300">
              <a:solidFill>
                <a:srgbClr val="273239"/>
              </a:solidFill>
              <a:highlight>
                <a:srgbClr val="FFFFFF"/>
              </a:highlight>
            </a:endParaRPr>
          </a:p>
          <a:p>
            <a:pPr indent="0" lvl="0" marL="0" rtl="0" algn="l">
              <a:spcBef>
                <a:spcPts val="1200"/>
              </a:spcBef>
              <a:spcAft>
                <a:spcPts val="0"/>
              </a:spcAft>
              <a:buNone/>
            </a:pPr>
            <a:r>
              <a:rPr lang="en" sz="1300">
                <a:solidFill>
                  <a:srgbClr val="273239"/>
                </a:solidFill>
                <a:highlight>
                  <a:srgbClr val="FFFFFF"/>
                </a:highlight>
              </a:rPr>
              <a:t>In addition to the basic push and pop operations, the class provides three more functions of empty, search and peek. </a:t>
            </a:r>
            <a:endParaRPr sz="1300">
              <a:solidFill>
                <a:srgbClr val="273239"/>
              </a:solidFill>
              <a:highlight>
                <a:srgbClr val="FFFFFF"/>
              </a:highlight>
            </a:endParaRPr>
          </a:p>
          <a:p>
            <a:pPr indent="0" lvl="0" marL="0" rtl="0" algn="l">
              <a:spcBef>
                <a:spcPts val="1200"/>
              </a:spcBef>
              <a:spcAft>
                <a:spcPts val="1200"/>
              </a:spcAft>
              <a:buNone/>
            </a:pPr>
            <a:r>
              <a:rPr lang="en" sz="1300">
                <a:solidFill>
                  <a:srgbClr val="273239"/>
                </a:solidFill>
                <a:highlight>
                  <a:srgbClr val="FFFFFF"/>
                </a:highlight>
              </a:rPr>
              <a:t>The class can also be referred to as the subclass of Vector. </a:t>
            </a:r>
            <a:endParaRPr/>
          </a:p>
        </p:txBody>
      </p:sp>
      <p:sp>
        <p:nvSpPr>
          <p:cNvPr id="194" name="Google Shape;194;p31"/>
          <p:cNvSpPr txBox="1"/>
          <p:nvPr/>
        </p:nvSpPr>
        <p:spPr>
          <a:xfrm>
            <a:off x="2118675" y="3004500"/>
            <a:ext cx="3000000" cy="1511400"/>
          </a:xfrm>
          <a:prstGeom prst="rect">
            <a:avLst/>
          </a:prstGeom>
          <a:noFill/>
          <a:ln>
            <a:noFill/>
          </a:ln>
        </p:spPr>
        <p:txBody>
          <a:bodyPr anchorCtr="0" anchor="t" bIns="91425" lIns="91425" spcFirstLastPara="1" rIns="91425" wrap="square" tIns="91425">
            <a:spAutoFit/>
          </a:bodyPr>
          <a:lstStyle/>
          <a:p>
            <a:pPr indent="0" lvl="0" marL="190500" marR="190500" rtl="0" algn="l">
              <a:lnSpc>
                <a:spcPct val="115000"/>
              </a:lnSpc>
              <a:spcBef>
                <a:spcPts val="0"/>
              </a:spcBef>
              <a:spcAft>
                <a:spcPts val="0"/>
              </a:spcAft>
              <a:buNone/>
            </a:pPr>
            <a:r>
              <a:rPr b="1" lang="en" sz="1300">
                <a:solidFill>
                  <a:srgbClr val="273239"/>
                </a:solidFill>
                <a:highlight>
                  <a:srgbClr val="FFFFFF"/>
                </a:highlight>
              </a:rPr>
              <a:t>Output:</a:t>
            </a:r>
            <a:r>
              <a:rPr lang="en" sz="1300">
                <a:solidFill>
                  <a:srgbClr val="273239"/>
                </a:solidFill>
                <a:highlight>
                  <a:srgbClr val="FFFFFF"/>
                </a:highlight>
              </a:rPr>
              <a:t> </a:t>
            </a:r>
            <a:endParaRPr sz="1300">
              <a:solidFill>
                <a:srgbClr val="273239"/>
              </a:solidFill>
              <a:highlight>
                <a:srgbClr val="FFFFFF"/>
              </a:highlight>
            </a:endParaRPr>
          </a:p>
          <a:p>
            <a:pPr indent="0" lvl="0" marL="190500" marR="190500" rtl="0" algn="l">
              <a:lnSpc>
                <a:spcPct val="115000"/>
              </a:lnSpc>
              <a:spcBef>
                <a:spcPts val="800"/>
              </a:spcBef>
              <a:spcAft>
                <a:spcPts val="0"/>
              </a:spcAft>
              <a:buNone/>
            </a:pPr>
            <a:r>
              <a:rPr lang="en" sz="1200">
                <a:solidFill>
                  <a:srgbClr val="273239"/>
                </a:solidFill>
                <a:latin typeface="Courier New"/>
                <a:ea typeface="Courier New"/>
                <a:cs typeface="Courier New"/>
                <a:sym typeface="Courier New"/>
              </a:rPr>
              <a:t>Geeks For Geeks Geeks </a:t>
            </a:r>
            <a:endParaRPr sz="1200">
              <a:solidFill>
                <a:srgbClr val="273239"/>
              </a:solidFill>
              <a:latin typeface="Courier New"/>
              <a:ea typeface="Courier New"/>
              <a:cs typeface="Courier New"/>
              <a:sym typeface="Courier New"/>
            </a:endParaRPr>
          </a:p>
          <a:p>
            <a:pPr indent="0" lvl="0" marL="190500" marR="190500" rtl="0" algn="l">
              <a:lnSpc>
                <a:spcPct val="115000"/>
              </a:lnSpc>
              <a:spcBef>
                <a:spcPts val="800"/>
              </a:spcBef>
              <a:spcAft>
                <a:spcPts val="0"/>
              </a:spcAft>
              <a:buNone/>
            </a:pPr>
            <a:r>
              <a:rPr lang="en" sz="1200">
                <a:solidFill>
                  <a:srgbClr val="273239"/>
                </a:solidFill>
                <a:latin typeface="Courier New"/>
                <a:ea typeface="Courier New"/>
                <a:cs typeface="Courier New"/>
                <a:sym typeface="Courier New"/>
              </a:rPr>
              <a:t>Geeks For Geeks</a:t>
            </a:r>
            <a:endParaRPr sz="1200">
              <a:solidFill>
                <a:srgbClr val="273239"/>
              </a:solidFill>
              <a:latin typeface="Courier New"/>
              <a:ea typeface="Courier New"/>
              <a:cs typeface="Courier New"/>
              <a:sym typeface="Courier New"/>
            </a:endParaRPr>
          </a:p>
          <a:p>
            <a:pPr indent="0" lvl="0" marL="0" rtl="0" algn="l">
              <a:lnSpc>
                <a:spcPct val="115000"/>
              </a:lnSpc>
              <a:spcBef>
                <a:spcPts val="800"/>
              </a:spcBef>
              <a:spcAft>
                <a:spcPts val="0"/>
              </a:spcAft>
              <a:buNone/>
            </a:pPr>
            <a:r>
              <a:t/>
            </a:r>
            <a:endParaRPr sz="1100">
              <a:solidFill>
                <a:schemeClr val="dk1"/>
              </a:solidFill>
            </a:endParaRPr>
          </a:p>
          <a:p>
            <a:pPr indent="0" lvl="0" marL="190500" marR="190500" rtl="0" algn="l">
              <a:lnSpc>
                <a:spcPct val="115000"/>
              </a:lnSpc>
              <a:spcBef>
                <a:spcPts val="0"/>
              </a:spcBef>
              <a:spcAft>
                <a:spcPts val="800"/>
              </a:spcAft>
              <a:buNone/>
            </a:pPr>
            <a:r>
              <a:t/>
            </a:r>
            <a:endParaRPr b="1" sz="1100">
              <a:solidFill>
                <a:srgbClr val="273239"/>
              </a:solidFill>
              <a:highlight>
                <a:srgbClr val="FFFFFF"/>
              </a:highlight>
            </a:endParaRPr>
          </a:p>
        </p:txBody>
      </p:sp>
      <p:pic>
        <p:nvPicPr>
          <p:cNvPr id="195" name="Google Shape;195;p31"/>
          <p:cNvPicPr preferRelativeResize="0"/>
          <p:nvPr/>
        </p:nvPicPr>
        <p:blipFill>
          <a:blip r:embed="rId4">
            <a:alphaModFix/>
          </a:blip>
          <a:stretch>
            <a:fillRect/>
          </a:stretch>
        </p:blipFill>
        <p:spPr>
          <a:xfrm>
            <a:off x="5118675" y="37175"/>
            <a:ext cx="3491909" cy="5143500"/>
          </a:xfrm>
          <a:prstGeom prst="rect">
            <a:avLst/>
          </a:prstGeom>
          <a:noFill/>
          <a:ln>
            <a:noFill/>
          </a:ln>
        </p:spPr>
      </p:pic>
      <p:sp>
        <p:nvSpPr>
          <p:cNvPr id="196" name="Google Shape;196;p31"/>
          <p:cNvSpPr txBox="1"/>
          <p:nvPr/>
        </p:nvSpPr>
        <p:spPr>
          <a:xfrm>
            <a:off x="228600" y="4495800"/>
            <a:ext cx="4962900" cy="87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n" sz="900">
                <a:solidFill>
                  <a:srgbClr val="273239"/>
                </a:solidFill>
                <a:highlight>
                  <a:srgbClr val="FFFFFF"/>
                </a:highlight>
              </a:rPr>
              <a:t>Note: </a:t>
            </a:r>
            <a:r>
              <a:rPr i="1" lang="en" sz="900">
                <a:solidFill>
                  <a:srgbClr val="273239"/>
                </a:solidFill>
                <a:highlight>
                  <a:srgbClr val="FFFFFF"/>
                </a:highlight>
              </a:rPr>
              <a:t>Stack is a subclass of Vector and a legacy class. It is thread-safe which might be overhead in an environment where thread safety is not needed. An alternate to Stack is to use </a:t>
            </a:r>
            <a:r>
              <a:rPr i="1" lang="en" sz="900" u="sng">
                <a:solidFill>
                  <a:schemeClr val="hlink"/>
                </a:solidFill>
                <a:highlight>
                  <a:srgbClr val="FFFFFF"/>
                </a:highlight>
                <a:hlinkClick r:id="rId5"/>
              </a:rPr>
              <a:t>ArrayDequeue</a:t>
            </a:r>
            <a:r>
              <a:rPr i="1" lang="en" sz="900">
                <a:solidFill>
                  <a:srgbClr val="273239"/>
                </a:solidFill>
                <a:highlight>
                  <a:srgbClr val="FFFFFF"/>
                </a:highlight>
              </a:rPr>
              <a:t> which is not thread-safe and has faster array implementation.</a:t>
            </a:r>
            <a:endParaRPr i="1" sz="900">
              <a:solidFill>
                <a:srgbClr val="273239"/>
              </a:solidFill>
              <a:highlight>
                <a:srgbClr val="FFFFFF"/>
              </a:highlight>
            </a:endParaRPr>
          </a:p>
          <a:p>
            <a:pPr indent="0" lvl="0" marL="0" rtl="0" algn="l">
              <a:lnSpc>
                <a:spcPct val="115000"/>
              </a:lnSpc>
              <a:spcBef>
                <a:spcPts val="800"/>
              </a:spcBef>
              <a:spcAft>
                <a:spcPts val="0"/>
              </a:spcAft>
              <a:buNone/>
            </a:pPr>
            <a:r>
              <a:t/>
            </a:r>
            <a:endParaRPr i="1" sz="7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45833"/>
              <a:buFont typeface="Arial"/>
              <a:buNone/>
            </a:pPr>
            <a:r>
              <a:rPr b="1" lang="en" sz="2400">
                <a:solidFill>
                  <a:srgbClr val="1155CC"/>
                </a:solidFill>
                <a:highlight>
                  <a:srgbClr val="FFFFFF"/>
                </a:highlight>
              </a:rPr>
              <a:t>Collection</a:t>
            </a:r>
            <a:endParaRPr b="1" sz="2400">
              <a:solidFill>
                <a:srgbClr val="1155CC"/>
              </a:solidFill>
              <a:highlight>
                <a:srgbClr val="FFFFFF"/>
              </a:highlight>
            </a:endParaRPr>
          </a:p>
          <a:p>
            <a:pPr indent="0" lvl="0" marL="0" rtl="0" algn="l">
              <a:spcBef>
                <a:spcPts val="0"/>
              </a:spcBef>
              <a:spcAft>
                <a:spcPts val="0"/>
              </a:spcAft>
              <a:buNone/>
            </a:pPr>
            <a:r>
              <a:t/>
            </a:r>
            <a:endParaRPr/>
          </a:p>
        </p:txBody>
      </p:sp>
      <p:sp>
        <p:nvSpPr>
          <p:cNvPr id="60" name="Google Shape;60;p14"/>
          <p:cNvSpPr txBox="1"/>
          <p:nvPr>
            <p:ph idx="1" type="body"/>
          </p:nvPr>
        </p:nvSpPr>
        <p:spPr>
          <a:xfrm>
            <a:off x="6359875" y="771475"/>
            <a:ext cx="2472600" cy="3416400"/>
          </a:xfrm>
          <a:prstGeom prst="rect">
            <a:avLst/>
          </a:prstGeom>
        </p:spPr>
        <p:txBody>
          <a:bodyPr anchorCtr="0" anchor="t" bIns="91425" lIns="91425" spcFirstLastPara="1" rIns="91425" wrap="square" tIns="91425">
            <a:noAutofit/>
          </a:bodyPr>
          <a:lstStyle/>
          <a:p>
            <a:pPr indent="0" lvl="0" marL="0" rtl="0" algn="just">
              <a:lnSpc>
                <a:spcPct val="105000"/>
              </a:lnSpc>
              <a:spcBef>
                <a:spcPts val="1200"/>
              </a:spcBef>
              <a:spcAft>
                <a:spcPts val="0"/>
              </a:spcAft>
              <a:buSzPts val="688"/>
              <a:buNone/>
            </a:pPr>
            <a:r>
              <a:rPr lang="en" sz="1050">
                <a:solidFill>
                  <a:srgbClr val="333333"/>
                </a:solidFill>
                <a:highlight>
                  <a:srgbClr val="FFFFFF"/>
                </a:highlight>
                <a:latin typeface="Roboto"/>
                <a:ea typeface="Roboto"/>
                <a:cs typeface="Roboto"/>
                <a:sym typeface="Roboto"/>
              </a:rPr>
              <a:t>The Collection framework represents a unified architecture for storing and manipulating a group of objects.</a:t>
            </a:r>
            <a:endParaRPr sz="1050">
              <a:solidFill>
                <a:srgbClr val="333333"/>
              </a:solidFill>
              <a:highlight>
                <a:srgbClr val="FFFFFF"/>
              </a:highlight>
              <a:latin typeface="Roboto"/>
              <a:ea typeface="Roboto"/>
              <a:cs typeface="Roboto"/>
              <a:sym typeface="Roboto"/>
            </a:endParaRPr>
          </a:p>
          <a:p>
            <a:pPr indent="0" lvl="0" marL="0" rtl="0" algn="just">
              <a:lnSpc>
                <a:spcPct val="105000"/>
              </a:lnSpc>
              <a:spcBef>
                <a:spcPts val="1200"/>
              </a:spcBef>
              <a:spcAft>
                <a:spcPts val="0"/>
              </a:spcAft>
              <a:buClr>
                <a:schemeClr val="dk1"/>
              </a:buClr>
              <a:buSzPts val="688"/>
              <a:buFont typeface="Arial"/>
              <a:buNone/>
            </a:pPr>
            <a:r>
              <a:rPr lang="en" sz="1050">
                <a:solidFill>
                  <a:srgbClr val="333333"/>
                </a:solidFill>
                <a:highlight>
                  <a:srgbClr val="FFFFFF"/>
                </a:highlight>
                <a:latin typeface="Roboto"/>
                <a:ea typeface="Roboto"/>
                <a:cs typeface="Roboto"/>
                <a:sym typeface="Roboto"/>
              </a:rPr>
              <a:t> It has:</a:t>
            </a:r>
            <a:endParaRPr sz="1050">
              <a:solidFill>
                <a:srgbClr val="333333"/>
              </a:solidFill>
              <a:highlight>
                <a:srgbClr val="FFFFFF"/>
              </a:highlight>
              <a:latin typeface="Roboto"/>
              <a:ea typeface="Roboto"/>
              <a:cs typeface="Roboto"/>
              <a:sym typeface="Roboto"/>
            </a:endParaRPr>
          </a:p>
          <a:p>
            <a:pPr indent="-295275" lvl="0" marL="457200" marR="25400" rtl="0" algn="l">
              <a:lnSpc>
                <a:spcPct val="146250"/>
              </a:lnSpc>
              <a:spcBef>
                <a:spcPts val="1500"/>
              </a:spcBef>
              <a:spcAft>
                <a:spcPts val="0"/>
              </a:spcAft>
              <a:buClr>
                <a:schemeClr val="dk1"/>
              </a:buClr>
              <a:buSzPts val="1050"/>
              <a:buFont typeface="Roboto"/>
              <a:buAutoNum type="arabicPeriod"/>
            </a:pPr>
            <a:r>
              <a:rPr lang="en" sz="1050">
                <a:solidFill>
                  <a:schemeClr val="dk1"/>
                </a:solidFill>
                <a:highlight>
                  <a:srgbClr val="FFFFFF"/>
                </a:highlight>
                <a:latin typeface="Roboto"/>
                <a:ea typeface="Roboto"/>
                <a:cs typeface="Roboto"/>
                <a:sym typeface="Roboto"/>
              </a:rPr>
              <a:t>Interfaces and its implementations, i.e., classes</a:t>
            </a:r>
            <a:endParaRPr sz="1050">
              <a:solidFill>
                <a:schemeClr val="dk1"/>
              </a:solidFill>
              <a:highlight>
                <a:srgbClr val="FFFFFF"/>
              </a:highlight>
              <a:latin typeface="Roboto"/>
              <a:ea typeface="Roboto"/>
              <a:cs typeface="Roboto"/>
              <a:sym typeface="Roboto"/>
            </a:endParaRPr>
          </a:p>
          <a:p>
            <a:pPr indent="-295275" lvl="0" marL="457200" marR="25400" rtl="0" algn="l">
              <a:lnSpc>
                <a:spcPct val="146250"/>
              </a:lnSpc>
              <a:spcBef>
                <a:spcPts val="0"/>
              </a:spcBef>
              <a:spcAft>
                <a:spcPts val="0"/>
              </a:spcAft>
              <a:buClr>
                <a:schemeClr val="dk1"/>
              </a:buClr>
              <a:buSzPts val="1050"/>
              <a:buFont typeface="Roboto"/>
              <a:buAutoNum type="arabicPeriod"/>
            </a:pPr>
            <a:r>
              <a:rPr lang="en" sz="1050">
                <a:solidFill>
                  <a:schemeClr val="dk1"/>
                </a:solidFill>
                <a:highlight>
                  <a:srgbClr val="FFFFFF"/>
                </a:highlight>
                <a:latin typeface="Roboto"/>
                <a:ea typeface="Roboto"/>
                <a:cs typeface="Roboto"/>
                <a:sym typeface="Roboto"/>
              </a:rPr>
              <a:t>Algorithm</a:t>
            </a:r>
            <a:endParaRPr sz="1050">
              <a:solidFill>
                <a:schemeClr val="dk1"/>
              </a:solidFill>
              <a:highlight>
                <a:srgbClr val="FFFFFF"/>
              </a:highlight>
              <a:latin typeface="Roboto"/>
              <a:ea typeface="Roboto"/>
              <a:cs typeface="Roboto"/>
              <a:sym typeface="Roboto"/>
            </a:endParaRPr>
          </a:p>
          <a:p>
            <a:pPr indent="0" lvl="0" marL="0" marR="0" rtl="0" algn="just">
              <a:lnSpc>
                <a:spcPct val="105000"/>
              </a:lnSpc>
              <a:spcBef>
                <a:spcPts val="1200"/>
              </a:spcBef>
              <a:spcAft>
                <a:spcPts val="0"/>
              </a:spcAft>
              <a:buSzPts val="688"/>
              <a:buNone/>
            </a:pPr>
            <a:r>
              <a:t/>
            </a:r>
            <a:endParaRPr sz="1050">
              <a:solidFill>
                <a:srgbClr val="333333"/>
              </a:solidFill>
              <a:highlight>
                <a:srgbClr val="FFFFFF"/>
              </a:highlight>
              <a:latin typeface="Roboto"/>
              <a:ea typeface="Roboto"/>
              <a:cs typeface="Roboto"/>
              <a:sym typeface="Roboto"/>
            </a:endParaRPr>
          </a:p>
          <a:p>
            <a:pPr indent="0" lvl="0" marL="0" marR="0" rtl="0" algn="just">
              <a:lnSpc>
                <a:spcPct val="105000"/>
              </a:lnSpc>
              <a:spcBef>
                <a:spcPts val="1200"/>
              </a:spcBef>
              <a:spcAft>
                <a:spcPts val="0"/>
              </a:spcAft>
              <a:buSzPts val="688"/>
              <a:buNone/>
            </a:pPr>
            <a:r>
              <a:rPr lang="en" sz="1050">
                <a:solidFill>
                  <a:srgbClr val="333333"/>
                </a:solidFill>
                <a:highlight>
                  <a:srgbClr val="FFFFFF"/>
                </a:highlight>
                <a:latin typeface="Roboto"/>
                <a:ea typeface="Roboto"/>
                <a:cs typeface="Roboto"/>
                <a:sym typeface="Roboto"/>
              </a:rPr>
              <a:t>In Java, a separate framework named the “Collection Framework” has been defined in JDK 1.2 which holds all the collection classes and interface in it. </a:t>
            </a:r>
            <a:endParaRPr sz="1050">
              <a:solidFill>
                <a:srgbClr val="333333"/>
              </a:solidFill>
              <a:highlight>
                <a:srgbClr val="FFFFFF"/>
              </a:highlight>
              <a:latin typeface="Roboto"/>
              <a:ea typeface="Roboto"/>
              <a:cs typeface="Roboto"/>
              <a:sym typeface="Roboto"/>
            </a:endParaRPr>
          </a:p>
          <a:p>
            <a:pPr indent="0" lvl="0" marL="0" marR="0" rtl="0" algn="just">
              <a:lnSpc>
                <a:spcPct val="105000"/>
              </a:lnSpc>
              <a:spcBef>
                <a:spcPts val="1200"/>
              </a:spcBef>
              <a:spcAft>
                <a:spcPts val="0"/>
              </a:spcAft>
              <a:buSzPts val="688"/>
              <a:buNone/>
            </a:pPr>
            <a:r>
              <a:t/>
            </a:r>
            <a:endParaRPr sz="1050">
              <a:solidFill>
                <a:srgbClr val="333333"/>
              </a:solidFill>
              <a:highlight>
                <a:srgbClr val="FFFFFF"/>
              </a:highlight>
              <a:latin typeface="Roboto"/>
              <a:ea typeface="Roboto"/>
              <a:cs typeface="Roboto"/>
              <a:sym typeface="Roboto"/>
            </a:endParaRPr>
          </a:p>
          <a:p>
            <a:pPr indent="0" lvl="0" marL="0" rtl="0" algn="l">
              <a:lnSpc>
                <a:spcPct val="85000"/>
              </a:lnSpc>
              <a:spcBef>
                <a:spcPts val="1200"/>
              </a:spcBef>
              <a:spcAft>
                <a:spcPts val="0"/>
              </a:spcAft>
              <a:buSzPts val="688"/>
              <a:buNone/>
            </a:pPr>
            <a:r>
              <a:t/>
            </a:r>
            <a:endParaRPr sz="987">
              <a:solidFill>
                <a:srgbClr val="273239"/>
              </a:solidFill>
              <a:highlight>
                <a:srgbClr val="FFFFFF"/>
              </a:highlight>
            </a:endParaRPr>
          </a:p>
          <a:p>
            <a:pPr indent="0" lvl="0" marL="0" rtl="0" algn="l">
              <a:lnSpc>
                <a:spcPct val="85000"/>
              </a:lnSpc>
              <a:spcBef>
                <a:spcPts val="1200"/>
              </a:spcBef>
              <a:spcAft>
                <a:spcPts val="0"/>
              </a:spcAft>
              <a:buSzPts val="688"/>
              <a:buNone/>
            </a:pPr>
            <a:r>
              <a:t/>
            </a:r>
            <a:endParaRPr sz="987">
              <a:solidFill>
                <a:srgbClr val="273239"/>
              </a:solidFill>
              <a:highlight>
                <a:srgbClr val="FFFFFF"/>
              </a:highlight>
            </a:endParaRPr>
          </a:p>
          <a:p>
            <a:pPr indent="0" lvl="0" marL="0" rtl="0" algn="l">
              <a:lnSpc>
                <a:spcPct val="85000"/>
              </a:lnSpc>
              <a:spcBef>
                <a:spcPts val="1200"/>
              </a:spcBef>
              <a:spcAft>
                <a:spcPts val="0"/>
              </a:spcAft>
              <a:buSzPts val="688"/>
              <a:buNone/>
            </a:pPr>
            <a:r>
              <a:t/>
            </a:r>
            <a:endParaRPr sz="862">
              <a:solidFill>
                <a:schemeClr val="dk1"/>
              </a:solidFill>
            </a:endParaRPr>
          </a:p>
          <a:p>
            <a:pPr indent="0" lvl="0" marL="0" rtl="0" algn="l">
              <a:lnSpc>
                <a:spcPct val="85000"/>
              </a:lnSpc>
              <a:spcBef>
                <a:spcPts val="0"/>
              </a:spcBef>
              <a:spcAft>
                <a:spcPts val="1200"/>
              </a:spcAft>
              <a:buSzPts val="688"/>
              <a:buNone/>
            </a:pPr>
            <a:r>
              <a:t/>
            </a:r>
            <a:endParaRPr sz="987">
              <a:solidFill>
                <a:srgbClr val="273239"/>
              </a:solidFill>
              <a:highlight>
                <a:srgbClr val="FFFFFF"/>
              </a:highlight>
            </a:endParaRPr>
          </a:p>
        </p:txBody>
      </p:sp>
      <p:pic>
        <p:nvPicPr>
          <p:cNvPr id="61" name="Google Shape;61;p14"/>
          <p:cNvPicPr preferRelativeResize="0"/>
          <p:nvPr/>
        </p:nvPicPr>
        <p:blipFill rotWithShape="1">
          <a:blip r:embed="rId3">
            <a:alphaModFix/>
          </a:blip>
          <a:srcRect b="12648" l="0" r="0" t="0"/>
          <a:stretch/>
        </p:blipFill>
        <p:spPr>
          <a:xfrm>
            <a:off x="104274" y="771475"/>
            <a:ext cx="6215126" cy="3053900"/>
          </a:xfrm>
          <a:prstGeom prst="rect">
            <a:avLst/>
          </a:prstGeom>
          <a:noFill/>
          <a:ln>
            <a:noFill/>
          </a:ln>
        </p:spPr>
      </p:pic>
      <p:pic>
        <p:nvPicPr>
          <p:cNvPr id="62" name="Google Shape;62;p14"/>
          <p:cNvPicPr preferRelativeResize="0"/>
          <p:nvPr/>
        </p:nvPicPr>
        <p:blipFill rotWithShape="1">
          <a:blip r:embed="rId4">
            <a:alphaModFix/>
          </a:blip>
          <a:srcRect b="35467" l="0" r="0" t="0"/>
          <a:stretch/>
        </p:blipFill>
        <p:spPr>
          <a:xfrm>
            <a:off x="6319400" y="4246428"/>
            <a:ext cx="2784125" cy="8600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32"/>
          <p:cNvPicPr preferRelativeResize="0"/>
          <p:nvPr/>
        </p:nvPicPr>
        <p:blipFill rotWithShape="1">
          <a:blip r:embed="rId3">
            <a:alphaModFix/>
          </a:blip>
          <a:srcRect b="0" l="0" r="0" t="8617"/>
          <a:stretch/>
        </p:blipFill>
        <p:spPr>
          <a:xfrm>
            <a:off x="5748200" y="126600"/>
            <a:ext cx="3194224" cy="2045326"/>
          </a:xfrm>
          <a:prstGeom prst="rect">
            <a:avLst/>
          </a:prstGeom>
          <a:noFill/>
          <a:ln>
            <a:noFill/>
          </a:ln>
        </p:spPr>
      </p:pic>
      <p:sp>
        <p:nvSpPr>
          <p:cNvPr id="202" name="Google Shape;202;p32"/>
          <p:cNvSpPr txBox="1"/>
          <p:nvPr>
            <p:ph type="title"/>
          </p:nvPr>
        </p:nvSpPr>
        <p:spPr>
          <a:xfrm>
            <a:off x="159300" y="-1217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1" lang="en" sz="2400">
                <a:solidFill>
                  <a:srgbClr val="1155CC"/>
                </a:solidFill>
                <a:highlight>
                  <a:srgbClr val="FFFFFF"/>
                </a:highlight>
              </a:rPr>
              <a:t>Interfaces that extend the Collection Interface</a:t>
            </a:r>
            <a:endParaRPr b="1" sz="1800">
              <a:solidFill>
                <a:srgbClr val="273239"/>
              </a:solidFill>
              <a:highlight>
                <a:srgbClr val="FFFFFF"/>
              </a:highlight>
            </a:endParaRPr>
          </a:p>
          <a:p>
            <a:pPr indent="0" lvl="0" marL="0" rtl="0" algn="l">
              <a:spcBef>
                <a:spcPts val="0"/>
              </a:spcBef>
              <a:spcAft>
                <a:spcPts val="0"/>
              </a:spcAft>
              <a:buNone/>
            </a:pPr>
            <a:r>
              <a:t/>
            </a:r>
            <a:endParaRPr/>
          </a:p>
        </p:txBody>
      </p:sp>
      <p:sp>
        <p:nvSpPr>
          <p:cNvPr id="203" name="Google Shape;203;p32"/>
          <p:cNvSpPr txBox="1"/>
          <p:nvPr>
            <p:ph idx="1" type="body"/>
          </p:nvPr>
        </p:nvSpPr>
        <p:spPr>
          <a:xfrm>
            <a:off x="55600" y="923875"/>
            <a:ext cx="5011500" cy="3416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SzPts val="605"/>
              <a:buNone/>
            </a:pPr>
            <a:r>
              <a:rPr b="1" lang="en" sz="814">
                <a:solidFill>
                  <a:srgbClr val="273239"/>
                </a:solidFill>
                <a:highlight>
                  <a:srgbClr val="FFFFFF"/>
                </a:highlight>
              </a:rPr>
              <a:t>4. </a:t>
            </a:r>
            <a:r>
              <a:rPr b="1" lang="en" sz="814">
                <a:solidFill>
                  <a:srgbClr val="273239"/>
                </a:solidFill>
                <a:highlight>
                  <a:srgbClr val="FFFFFF"/>
                </a:highlight>
                <a:uFill>
                  <a:noFill/>
                </a:uFill>
                <a:hlinkClick r:id="rId4">
                  <a:extLst>
                    <a:ext uri="{A12FA001-AC4F-418D-AE19-62706E023703}">
                      <ahyp:hlinkClr val="tx"/>
                    </a:ext>
                  </a:extLst>
                </a:hlinkClick>
              </a:rPr>
              <a:t>Queue Interface</a:t>
            </a:r>
            <a:r>
              <a:rPr b="1" lang="en" sz="814">
                <a:solidFill>
                  <a:srgbClr val="273239"/>
                </a:solidFill>
                <a:highlight>
                  <a:srgbClr val="FFFFFF"/>
                </a:highlight>
              </a:rPr>
              <a:t>: </a:t>
            </a:r>
            <a:r>
              <a:rPr lang="en" sz="814">
                <a:solidFill>
                  <a:srgbClr val="273239"/>
                </a:solidFill>
                <a:highlight>
                  <a:srgbClr val="FFFFFF"/>
                </a:highlight>
              </a:rPr>
              <a:t>As the name suggests, a queue interface maintains the FIFO(First In First Out) order similar to a real-world queue line. </a:t>
            </a:r>
            <a:endParaRPr sz="814">
              <a:solidFill>
                <a:srgbClr val="273239"/>
              </a:solidFill>
              <a:highlight>
                <a:srgbClr val="FFFFFF"/>
              </a:highlight>
            </a:endParaRPr>
          </a:p>
          <a:p>
            <a:pPr indent="0" lvl="0" marL="0" marR="0" rtl="0" algn="l">
              <a:lnSpc>
                <a:spcPct val="115000"/>
              </a:lnSpc>
              <a:spcBef>
                <a:spcPts val="800"/>
              </a:spcBef>
              <a:spcAft>
                <a:spcPts val="0"/>
              </a:spcAft>
              <a:buSzPts val="605"/>
              <a:buNone/>
            </a:pPr>
            <a:r>
              <a:rPr lang="en" sz="814">
                <a:solidFill>
                  <a:srgbClr val="273239"/>
                </a:solidFill>
                <a:highlight>
                  <a:srgbClr val="FFFFFF"/>
                </a:highlight>
              </a:rPr>
              <a:t>This interface is dedicated to storing all the elements where the order of the elements matter. For example, whenever we try to book a ticket, the tickets are sold on a first come first serve basis. Therefore, the person whose request arrives first into the queue gets the ticket. There are various classes like </a:t>
            </a:r>
            <a:r>
              <a:rPr lang="en" sz="814">
                <a:solidFill>
                  <a:srgbClr val="273239"/>
                </a:solidFill>
                <a:highlight>
                  <a:srgbClr val="FFFFFF"/>
                </a:highlight>
                <a:uFill>
                  <a:noFill/>
                </a:uFill>
                <a:hlinkClick r:id="rId5">
                  <a:extLst>
                    <a:ext uri="{A12FA001-AC4F-418D-AE19-62706E023703}">
                      <ahyp:hlinkClr val="tx"/>
                    </a:ext>
                  </a:extLst>
                </a:hlinkClick>
              </a:rPr>
              <a:t>PriorityQueue</a:t>
            </a:r>
            <a:r>
              <a:rPr lang="en" sz="814">
                <a:solidFill>
                  <a:srgbClr val="273239"/>
                </a:solidFill>
                <a:highlight>
                  <a:srgbClr val="FFFFFF"/>
                </a:highlight>
              </a:rPr>
              <a:t>, </a:t>
            </a:r>
            <a:r>
              <a:rPr lang="en" sz="814">
                <a:solidFill>
                  <a:srgbClr val="273239"/>
                </a:solidFill>
                <a:highlight>
                  <a:srgbClr val="FFFFFF"/>
                </a:highlight>
                <a:uFill>
                  <a:noFill/>
                </a:uFill>
                <a:hlinkClick r:id="rId6">
                  <a:extLst>
                    <a:ext uri="{A12FA001-AC4F-418D-AE19-62706E023703}">
                      <ahyp:hlinkClr val="tx"/>
                    </a:ext>
                  </a:extLst>
                </a:hlinkClick>
              </a:rPr>
              <a:t>ArrayDeque</a:t>
            </a:r>
            <a:r>
              <a:rPr lang="en" sz="814">
                <a:solidFill>
                  <a:srgbClr val="273239"/>
                </a:solidFill>
                <a:highlight>
                  <a:srgbClr val="FFFFFF"/>
                </a:highlight>
              </a:rPr>
              <a:t>, etc. Since all these subclasses implement the queue, we can instantiate a queue object with any of these classes. For example, </a:t>
            </a:r>
            <a:endParaRPr sz="814">
              <a:solidFill>
                <a:srgbClr val="273239"/>
              </a:solidFill>
              <a:highlight>
                <a:srgbClr val="FFFFFF"/>
              </a:highlight>
            </a:endParaRPr>
          </a:p>
          <a:p>
            <a:pPr indent="0" lvl="0" marL="0" marR="0" rtl="0" algn="l">
              <a:lnSpc>
                <a:spcPct val="115000"/>
              </a:lnSpc>
              <a:spcBef>
                <a:spcPts val="800"/>
              </a:spcBef>
              <a:spcAft>
                <a:spcPts val="0"/>
              </a:spcAft>
              <a:buSzPts val="605"/>
              <a:buNone/>
            </a:pPr>
            <a:r>
              <a:rPr lang="en" sz="814">
                <a:solidFill>
                  <a:srgbClr val="273239"/>
                </a:solidFill>
                <a:highlight>
                  <a:srgbClr val="FFFFFF"/>
                </a:highlight>
              </a:rPr>
              <a:t> </a:t>
            </a:r>
            <a:endParaRPr sz="814">
              <a:solidFill>
                <a:srgbClr val="273239"/>
              </a:solidFill>
              <a:highlight>
                <a:srgbClr val="FFFFFF"/>
              </a:highlight>
            </a:endParaRPr>
          </a:p>
          <a:p>
            <a:pPr indent="0" lvl="0" marL="0" marR="0" rtl="0" algn="l">
              <a:lnSpc>
                <a:spcPct val="115000"/>
              </a:lnSpc>
              <a:spcBef>
                <a:spcPts val="800"/>
              </a:spcBef>
              <a:spcAft>
                <a:spcPts val="0"/>
              </a:spcAft>
              <a:buSzPts val="605"/>
              <a:buNone/>
            </a:pPr>
            <a:r>
              <a:rPr lang="en" sz="814">
                <a:solidFill>
                  <a:srgbClr val="273239"/>
                </a:solidFill>
                <a:highlight>
                  <a:srgbClr val="FFFFFF"/>
                </a:highlight>
              </a:rPr>
              <a:t>Queue &lt;T&gt; pq = new PriorityQueue&lt;&gt; (); </a:t>
            </a:r>
            <a:endParaRPr sz="814">
              <a:solidFill>
                <a:srgbClr val="273239"/>
              </a:solidFill>
              <a:highlight>
                <a:srgbClr val="FFFFFF"/>
              </a:highlight>
            </a:endParaRPr>
          </a:p>
          <a:p>
            <a:pPr indent="0" lvl="0" marL="0" marR="0" rtl="0" algn="l">
              <a:lnSpc>
                <a:spcPct val="115000"/>
              </a:lnSpc>
              <a:spcBef>
                <a:spcPts val="800"/>
              </a:spcBef>
              <a:spcAft>
                <a:spcPts val="0"/>
              </a:spcAft>
              <a:buSzPts val="605"/>
              <a:buNone/>
            </a:pPr>
            <a:r>
              <a:rPr lang="en" sz="814">
                <a:solidFill>
                  <a:srgbClr val="273239"/>
                </a:solidFill>
                <a:highlight>
                  <a:srgbClr val="FFFFFF"/>
                </a:highlight>
              </a:rPr>
              <a:t>Queue &lt;T&gt; ad = new ArrayDeque&lt;&gt; (); </a:t>
            </a:r>
            <a:endParaRPr sz="814">
              <a:solidFill>
                <a:srgbClr val="273239"/>
              </a:solidFill>
              <a:highlight>
                <a:srgbClr val="FFFFFF"/>
              </a:highlight>
            </a:endParaRPr>
          </a:p>
          <a:p>
            <a:pPr indent="0" lvl="0" marL="0" marR="0" rtl="0" algn="l">
              <a:lnSpc>
                <a:spcPct val="115000"/>
              </a:lnSpc>
              <a:spcBef>
                <a:spcPts val="800"/>
              </a:spcBef>
              <a:spcAft>
                <a:spcPts val="0"/>
              </a:spcAft>
              <a:buSzPts val="605"/>
              <a:buNone/>
            </a:pPr>
            <a:r>
              <a:rPr lang="en" sz="814">
                <a:solidFill>
                  <a:srgbClr val="273239"/>
                </a:solidFill>
                <a:highlight>
                  <a:srgbClr val="FFFFFF"/>
                </a:highlight>
              </a:rPr>
              <a:t>Where T is the type of the object.  </a:t>
            </a:r>
            <a:endParaRPr sz="814">
              <a:solidFill>
                <a:srgbClr val="273239"/>
              </a:solidFill>
              <a:highlight>
                <a:srgbClr val="FFFFFF"/>
              </a:highlight>
            </a:endParaRPr>
          </a:p>
          <a:p>
            <a:pPr indent="0" lvl="0" marL="0" rtl="0" algn="l">
              <a:spcBef>
                <a:spcPts val="800"/>
              </a:spcBef>
              <a:spcAft>
                <a:spcPts val="1200"/>
              </a:spcAft>
              <a:buSzPts val="605"/>
              <a:buNone/>
            </a:pPr>
            <a:r>
              <a:t/>
            </a:r>
            <a:endParaRPr sz="814">
              <a:solidFill>
                <a:srgbClr val="273239"/>
              </a:solidFill>
              <a:highlight>
                <a:srgbClr val="FFFFFF"/>
              </a:highlight>
            </a:endParaRPr>
          </a:p>
        </p:txBody>
      </p:sp>
      <p:pic>
        <p:nvPicPr>
          <p:cNvPr id="204" name="Google Shape;204;p32"/>
          <p:cNvPicPr preferRelativeResize="0"/>
          <p:nvPr/>
        </p:nvPicPr>
        <p:blipFill>
          <a:blip r:embed="rId7">
            <a:alphaModFix/>
          </a:blip>
          <a:stretch>
            <a:fillRect/>
          </a:stretch>
        </p:blipFill>
        <p:spPr>
          <a:xfrm>
            <a:off x="2618350" y="2411875"/>
            <a:ext cx="6490900" cy="26396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33"/>
          <p:cNvPicPr preferRelativeResize="0"/>
          <p:nvPr/>
        </p:nvPicPr>
        <p:blipFill>
          <a:blip r:embed="rId3">
            <a:alphaModFix/>
          </a:blip>
          <a:stretch>
            <a:fillRect/>
          </a:stretch>
        </p:blipFill>
        <p:spPr>
          <a:xfrm>
            <a:off x="152400" y="152400"/>
            <a:ext cx="8839199" cy="419679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grpSp>
        <p:nvGrpSpPr>
          <p:cNvPr id="214" name="Google Shape;214;p34"/>
          <p:cNvGrpSpPr/>
          <p:nvPr/>
        </p:nvGrpSpPr>
        <p:grpSpPr>
          <a:xfrm>
            <a:off x="-56" y="2"/>
            <a:ext cx="7658542" cy="7402008"/>
            <a:chOff x="1347925" y="0"/>
            <a:chExt cx="5522058" cy="5143498"/>
          </a:xfrm>
        </p:grpSpPr>
        <p:pic>
          <p:nvPicPr>
            <p:cNvPr id="215" name="Google Shape;215;p34"/>
            <p:cNvPicPr preferRelativeResize="0"/>
            <p:nvPr/>
          </p:nvPicPr>
          <p:blipFill>
            <a:blip r:embed="rId3">
              <a:alphaModFix/>
            </a:blip>
            <a:stretch>
              <a:fillRect/>
            </a:stretch>
          </p:blipFill>
          <p:spPr>
            <a:xfrm>
              <a:off x="1347925" y="0"/>
              <a:ext cx="5522058" cy="5143498"/>
            </a:xfrm>
            <a:prstGeom prst="rect">
              <a:avLst/>
            </a:prstGeom>
            <a:noFill/>
            <a:ln>
              <a:noFill/>
            </a:ln>
          </p:spPr>
        </p:pic>
        <p:sp>
          <p:nvSpPr>
            <p:cNvPr id="216" name="Google Shape;216;p34"/>
            <p:cNvSpPr/>
            <p:nvPr/>
          </p:nvSpPr>
          <p:spPr>
            <a:xfrm>
              <a:off x="3107200" y="153425"/>
              <a:ext cx="1285800" cy="618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lang="en" sz="1300">
                <a:solidFill>
                  <a:srgbClr val="273239"/>
                </a:solidFill>
                <a:highlight>
                  <a:srgbClr val="FFFFFF"/>
                </a:highlight>
              </a:rPr>
              <a:t> </a:t>
            </a:r>
            <a:r>
              <a:rPr b="1" lang="en" sz="2400">
                <a:solidFill>
                  <a:srgbClr val="1155CC"/>
                </a:solidFill>
                <a:highlight>
                  <a:srgbClr val="FFFFFF"/>
                </a:highlight>
              </a:rPr>
              <a:t>PriorityQueue</a:t>
            </a:r>
            <a:endParaRPr sz="1300">
              <a:solidFill>
                <a:srgbClr val="273239"/>
              </a:solidFill>
              <a:highlight>
                <a:srgbClr val="FFFFFF"/>
              </a:highlight>
            </a:endParaRPr>
          </a:p>
        </p:txBody>
      </p:sp>
      <p:sp>
        <p:nvSpPr>
          <p:cNvPr id="222" name="Google Shape;222;p35"/>
          <p:cNvSpPr txBox="1"/>
          <p:nvPr>
            <p:ph idx="1" type="body"/>
          </p:nvPr>
        </p:nvSpPr>
        <p:spPr>
          <a:xfrm>
            <a:off x="311700" y="1152475"/>
            <a:ext cx="4651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300">
                <a:solidFill>
                  <a:srgbClr val="273239"/>
                </a:solidFill>
                <a:highlight>
                  <a:srgbClr val="FFFFFF"/>
                </a:highlight>
              </a:rPr>
              <a:t>A PriorityQueue is used when the objects are supposed to be processed based on the priority. It is known that a queue follows the First-In-First-Out algorithm, but sometimes the elements of the queue are needed to be processed according to the priority and this class is used in these cases. The PriorityQueue is based on the priority heap. The elements of the priority queue are ordered according to the natural ordering, or by a </a:t>
            </a:r>
            <a:r>
              <a:rPr lang="en" sz="1300" u="sng">
                <a:solidFill>
                  <a:schemeClr val="hlink"/>
                </a:solidFill>
                <a:highlight>
                  <a:srgbClr val="FFFFFF"/>
                </a:highlight>
                <a:hlinkClick r:id="rId3"/>
              </a:rPr>
              <a:t>Comparator</a:t>
            </a:r>
            <a:r>
              <a:rPr lang="en" sz="1300">
                <a:solidFill>
                  <a:srgbClr val="273239"/>
                </a:solidFill>
                <a:highlight>
                  <a:srgbClr val="FFFFFF"/>
                </a:highlight>
              </a:rPr>
              <a:t> provided at queue construction time, depending on which constructor is used. </a:t>
            </a:r>
            <a:endParaRPr/>
          </a:p>
        </p:txBody>
      </p:sp>
      <p:sp>
        <p:nvSpPr>
          <p:cNvPr id="223" name="Google Shape;223;p35"/>
          <p:cNvSpPr txBox="1"/>
          <p:nvPr/>
        </p:nvSpPr>
        <p:spPr>
          <a:xfrm>
            <a:off x="2118675" y="3690300"/>
            <a:ext cx="3000000" cy="1662600"/>
          </a:xfrm>
          <a:prstGeom prst="rect">
            <a:avLst/>
          </a:prstGeom>
          <a:noFill/>
          <a:ln>
            <a:noFill/>
          </a:ln>
        </p:spPr>
        <p:txBody>
          <a:bodyPr anchorCtr="0" anchor="t" bIns="91425" lIns="91425" spcFirstLastPara="1" rIns="91425" wrap="square" tIns="91425">
            <a:spAutoFit/>
          </a:bodyPr>
          <a:lstStyle/>
          <a:p>
            <a:pPr indent="0" lvl="0" marL="190500" marR="190500" rtl="0" algn="l">
              <a:lnSpc>
                <a:spcPct val="115000"/>
              </a:lnSpc>
              <a:spcBef>
                <a:spcPts val="0"/>
              </a:spcBef>
              <a:spcAft>
                <a:spcPts val="0"/>
              </a:spcAft>
              <a:buNone/>
            </a:pPr>
            <a:r>
              <a:rPr b="1" lang="en" sz="1300">
                <a:solidFill>
                  <a:srgbClr val="273239"/>
                </a:solidFill>
                <a:highlight>
                  <a:srgbClr val="FFFFFF"/>
                </a:highlight>
              </a:rPr>
              <a:t>Output:</a:t>
            </a:r>
            <a:r>
              <a:rPr lang="en" sz="1300">
                <a:solidFill>
                  <a:srgbClr val="273239"/>
                </a:solidFill>
                <a:highlight>
                  <a:srgbClr val="FFFFFF"/>
                </a:highlight>
              </a:rPr>
              <a:t> </a:t>
            </a:r>
            <a:endParaRPr sz="1300">
              <a:solidFill>
                <a:srgbClr val="273239"/>
              </a:solidFill>
              <a:highlight>
                <a:srgbClr val="FFFFFF"/>
              </a:highlight>
            </a:endParaRPr>
          </a:p>
          <a:p>
            <a:pPr indent="0" lvl="0" marL="190500" marR="190500" rtl="0" algn="l">
              <a:lnSpc>
                <a:spcPct val="115000"/>
              </a:lnSpc>
              <a:spcBef>
                <a:spcPts val="800"/>
              </a:spcBef>
              <a:spcAft>
                <a:spcPts val="0"/>
              </a:spcAft>
              <a:buNone/>
            </a:pPr>
            <a:r>
              <a:rPr lang="en" sz="1200">
                <a:solidFill>
                  <a:srgbClr val="273239"/>
                </a:solidFill>
                <a:latin typeface="Courier New"/>
                <a:ea typeface="Courier New"/>
                <a:cs typeface="Courier New"/>
                <a:sym typeface="Courier New"/>
              </a:rPr>
              <a:t>10</a:t>
            </a:r>
            <a:endParaRPr sz="1200">
              <a:solidFill>
                <a:srgbClr val="273239"/>
              </a:solidFill>
              <a:latin typeface="Courier New"/>
              <a:ea typeface="Courier New"/>
              <a:cs typeface="Courier New"/>
              <a:sym typeface="Courier New"/>
            </a:endParaRPr>
          </a:p>
          <a:p>
            <a:pPr indent="0" lvl="0" marL="190500" marR="190500" rtl="0" algn="l">
              <a:lnSpc>
                <a:spcPct val="115000"/>
              </a:lnSpc>
              <a:spcBef>
                <a:spcPts val="800"/>
              </a:spcBef>
              <a:spcAft>
                <a:spcPts val="0"/>
              </a:spcAft>
              <a:buNone/>
            </a:pPr>
            <a:r>
              <a:rPr lang="en" sz="1200">
                <a:solidFill>
                  <a:srgbClr val="273239"/>
                </a:solidFill>
                <a:latin typeface="Courier New"/>
                <a:ea typeface="Courier New"/>
                <a:cs typeface="Courier New"/>
                <a:sym typeface="Courier New"/>
              </a:rPr>
              <a:t>10</a:t>
            </a:r>
            <a:endParaRPr sz="1200">
              <a:solidFill>
                <a:srgbClr val="273239"/>
              </a:solidFill>
              <a:latin typeface="Courier New"/>
              <a:ea typeface="Courier New"/>
              <a:cs typeface="Courier New"/>
              <a:sym typeface="Courier New"/>
            </a:endParaRPr>
          </a:p>
          <a:p>
            <a:pPr indent="0" lvl="0" marL="190500" marR="190500" rtl="0" algn="l">
              <a:lnSpc>
                <a:spcPct val="115000"/>
              </a:lnSpc>
              <a:spcBef>
                <a:spcPts val="800"/>
              </a:spcBef>
              <a:spcAft>
                <a:spcPts val="0"/>
              </a:spcAft>
              <a:buNone/>
            </a:pPr>
            <a:r>
              <a:rPr lang="en" sz="1200">
                <a:solidFill>
                  <a:srgbClr val="273239"/>
                </a:solidFill>
                <a:latin typeface="Courier New"/>
                <a:ea typeface="Courier New"/>
                <a:cs typeface="Courier New"/>
                <a:sym typeface="Courier New"/>
              </a:rPr>
              <a:t>15</a:t>
            </a:r>
            <a:endParaRPr sz="1200">
              <a:solidFill>
                <a:srgbClr val="273239"/>
              </a:solidFill>
              <a:latin typeface="Courier New"/>
              <a:ea typeface="Courier New"/>
              <a:cs typeface="Courier New"/>
              <a:sym typeface="Courier New"/>
            </a:endParaRPr>
          </a:p>
          <a:p>
            <a:pPr indent="0" lvl="0" marL="190500" marR="190500" rtl="0" algn="l">
              <a:lnSpc>
                <a:spcPct val="115000"/>
              </a:lnSpc>
              <a:spcBef>
                <a:spcPts val="800"/>
              </a:spcBef>
              <a:spcAft>
                <a:spcPts val="800"/>
              </a:spcAft>
              <a:buNone/>
            </a:pPr>
            <a:r>
              <a:t/>
            </a:r>
            <a:endParaRPr b="1" sz="1300">
              <a:solidFill>
                <a:srgbClr val="273239"/>
              </a:solidFill>
              <a:highlight>
                <a:srgbClr val="FFFFFF"/>
              </a:highlight>
            </a:endParaRPr>
          </a:p>
        </p:txBody>
      </p:sp>
      <p:pic>
        <p:nvPicPr>
          <p:cNvPr id="224" name="Google Shape;224;p35"/>
          <p:cNvPicPr preferRelativeResize="0"/>
          <p:nvPr/>
        </p:nvPicPr>
        <p:blipFill>
          <a:blip r:embed="rId4">
            <a:alphaModFix/>
          </a:blip>
          <a:stretch>
            <a:fillRect/>
          </a:stretch>
        </p:blipFill>
        <p:spPr>
          <a:xfrm>
            <a:off x="5062550" y="176175"/>
            <a:ext cx="4136625" cy="3605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36"/>
          <p:cNvPicPr preferRelativeResize="0"/>
          <p:nvPr/>
        </p:nvPicPr>
        <p:blipFill rotWithShape="1">
          <a:blip r:embed="rId3">
            <a:alphaModFix/>
          </a:blip>
          <a:srcRect b="0" l="0" r="0" t="8617"/>
          <a:stretch/>
        </p:blipFill>
        <p:spPr>
          <a:xfrm>
            <a:off x="4719500" y="1535250"/>
            <a:ext cx="4424499" cy="2833101"/>
          </a:xfrm>
          <a:prstGeom prst="rect">
            <a:avLst/>
          </a:prstGeom>
          <a:noFill/>
          <a:ln>
            <a:noFill/>
          </a:ln>
        </p:spPr>
      </p:pic>
      <p:sp>
        <p:nvSpPr>
          <p:cNvPr id="230" name="Google Shape;230;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1" lang="en" sz="2400">
                <a:solidFill>
                  <a:srgbClr val="1155CC"/>
                </a:solidFill>
                <a:highlight>
                  <a:srgbClr val="FFFFFF"/>
                </a:highlight>
              </a:rPr>
              <a:t>Interfaces that extend the Collection Interface</a:t>
            </a:r>
            <a:endParaRPr b="1" sz="2400">
              <a:solidFill>
                <a:srgbClr val="1155CC"/>
              </a:solidFill>
              <a:highlight>
                <a:srgbClr val="FFFFFF"/>
              </a:highlight>
            </a:endParaRPr>
          </a:p>
          <a:p>
            <a:pPr indent="0" lvl="0" marL="0" rtl="0" algn="l">
              <a:spcBef>
                <a:spcPts val="0"/>
              </a:spcBef>
              <a:spcAft>
                <a:spcPts val="0"/>
              </a:spcAft>
              <a:buNone/>
            </a:pPr>
            <a:r>
              <a:t/>
            </a:r>
            <a:endParaRPr/>
          </a:p>
        </p:txBody>
      </p:sp>
      <p:sp>
        <p:nvSpPr>
          <p:cNvPr id="231" name="Google Shape;231;p36"/>
          <p:cNvSpPr txBox="1"/>
          <p:nvPr>
            <p:ph idx="1" type="body"/>
          </p:nvPr>
        </p:nvSpPr>
        <p:spPr>
          <a:xfrm>
            <a:off x="55600" y="923875"/>
            <a:ext cx="5011500" cy="3416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605"/>
              <a:buFont typeface="Arial"/>
              <a:buNone/>
            </a:pPr>
            <a:r>
              <a:rPr b="1" lang="en" sz="1014">
                <a:solidFill>
                  <a:srgbClr val="273239"/>
                </a:solidFill>
                <a:highlight>
                  <a:srgbClr val="FFFFFF"/>
                </a:highlight>
              </a:rPr>
              <a:t>5. </a:t>
            </a:r>
            <a:r>
              <a:rPr b="1" lang="en" sz="1014">
                <a:solidFill>
                  <a:srgbClr val="273239"/>
                </a:solidFill>
                <a:highlight>
                  <a:srgbClr val="FFFFFF"/>
                </a:highlight>
                <a:uFill>
                  <a:noFill/>
                </a:uFill>
                <a:hlinkClick r:id="rId4">
                  <a:extLst>
                    <a:ext uri="{A12FA001-AC4F-418D-AE19-62706E023703}">
                      <ahyp:hlinkClr val="tx"/>
                    </a:ext>
                  </a:extLst>
                </a:hlinkClick>
              </a:rPr>
              <a:t>Deque Interface</a:t>
            </a:r>
            <a:r>
              <a:rPr b="1" lang="en" sz="1014">
                <a:solidFill>
                  <a:srgbClr val="273239"/>
                </a:solidFill>
                <a:highlight>
                  <a:srgbClr val="FFFFFF"/>
                </a:highlight>
              </a:rPr>
              <a:t>: </a:t>
            </a:r>
            <a:r>
              <a:rPr lang="en" sz="914">
                <a:solidFill>
                  <a:srgbClr val="273239"/>
                </a:solidFill>
                <a:highlight>
                  <a:srgbClr val="FFFFFF"/>
                </a:highlight>
              </a:rPr>
              <a:t>This is a very slight variation of the </a:t>
            </a:r>
            <a:r>
              <a:rPr lang="en" sz="914">
                <a:solidFill>
                  <a:srgbClr val="273239"/>
                </a:solidFill>
                <a:highlight>
                  <a:srgbClr val="FFFFFF"/>
                </a:highlight>
                <a:uFill>
                  <a:noFill/>
                </a:uFill>
                <a:hlinkClick r:id="rId5">
                  <a:extLst>
                    <a:ext uri="{A12FA001-AC4F-418D-AE19-62706E023703}">
                      <ahyp:hlinkClr val="tx"/>
                    </a:ext>
                  </a:extLst>
                </a:hlinkClick>
              </a:rPr>
              <a:t>queue data structure</a:t>
            </a:r>
            <a:r>
              <a:rPr lang="en" sz="914">
                <a:solidFill>
                  <a:srgbClr val="273239"/>
                </a:solidFill>
                <a:highlight>
                  <a:srgbClr val="FFFFFF"/>
                </a:highlight>
              </a:rPr>
              <a:t>. </a:t>
            </a:r>
            <a:r>
              <a:rPr lang="en" sz="914">
                <a:solidFill>
                  <a:srgbClr val="273239"/>
                </a:solidFill>
                <a:highlight>
                  <a:srgbClr val="FFFFFF"/>
                </a:highlight>
                <a:uFill>
                  <a:noFill/>
                </a:uFill>
                <a:hlinkClick r:id="rId6">
                  <a:extLst>
                    <a:ext uri="{A12FA001-AC4F-418D-AE19-62706E023703}">
                      <ahyp:hlinkClr val="tx"/>
                    </a:ext>
                  </a:extLst>
                </a:hlinkClick>
              </a:rPr>
              <a:t>Deque</a:t>
            </a:r>
            <a:r>
              <a:rPr lang="en" sz="914">
                <a:solidFill>
                  <a:srgbClr val="273239"/>
                </a:solidFill>
                <a:highlight>
                  <a:srgbClr val="FFFFFF"/>
                </a:highlight>
              </a:rPr>
              <a:t>, also known as a double-ended queue, is a data structure where we can add and remove the elements from both ends of the queue. This interface extends the queue interface. The class which implements this interface is </a:t>
            </a:r>
            <a:r>
              <a:rPr lang="en" sz="914">
                <a:solidFill>
                  <a:srgbClr val="273239"/>
                </a:solidFill>
                <a:highlight>
                  <a:srgbClr val="FFFFFF"/>
                </a:highlight>
                <a:uFill>
                  <a:noFill/>
                </a:uFill>
                <a:hlinkClick r:id="rId7">
                  <a:extLst>
                    <a:ext uri="{A12FA001-AC4F-418D-AE19-62706E023703}">
                      <ahyp:hlinkClr val="tx"/>
                    </a:ext>
                  </a:extLst>
                </a:hlinkClick>
              </a:rPr>
              <a:t>ArrayDeque</a:t>
            </a:r>
            <a:r>
              <a:rPr lang="en" sz="914">
                <a:solidFill>
                  <a:srgbClr val="273239"/>
                </a:solidFill>
                <a:highlight>
                  <a:srgbClr val="FFFFFF"/>
                </a:highlight>
              </a:rPr>
              <a:t>. Since ArrayDeque class implements the Deque interface, we can instantiate a deque object with this class. For example, </a:t>
            </a:r>
            <a:endParaRPr sz="914">
              <a:solidFill>
                <a:srgbClr val="273239"/>
              </a:solidFill>
              <a:highlight>
                <a:srgbClr val="FFFFFF"/>
              </a:highlight>
            </a:endParaRPr>
          </a:p>
          <a:p>
            <a:pPr indent="0" lvl="0" marL="0" marR="0" rtl="0" algn="l">
              <a:lnSpc>
                <a:spcPct val="115000"/>
              </a:lnSpc>
              <a:spcBef>
                <a:spcPts val="800"/>
              </a:spcBef>
              <a:spcAft>
                <a:spcPts val="0"/>
              </a:spcAft>
              <a:buClr>
                <a:srgbClr val="000000"/>
              </a:buClr>
              <a:buSzPts val="605"/>
              <a:buFont typeface="Arial"/>
              <a:buNone/>
            </a:pPr>
            <a:r>
              <a:rPr lang="en" sz="914">
                <a:solidFill>
                  <a:srgbClr val="273239"/>
                </a:solidFill>
                <a:highlight>
                  <a:srgbClr val="FFFFFF"/>
                </a:highlight>
              </a:rPr>
              <a:t> </a:t>
            </a:r>
            <a:endParaRPr sz="914">
              <a:solidFill>
                <a:srgbClr val="273239"/>
              </a:solidFill>
              <a:highlight>
                <a:srgbClr val="FFFFFF"/>
              </a:highlight>
            </a:endParaRPr>
          </a:p>
          <a:p>
            <a:pPr indent="0" lvl="0" marL="0" marR="0" rtl="0" algn="l">
              <a:lnSpc>
                <a:spcPct val="115000"/>
              </a:lnSpc>
              <a:spcBef>
                <a:spcPts val="800"/>
              </a:spcBef>
              <a:spcAft>
                <a:spcPts val="0"/>
              </a:spcAft>
              <a:buClr>
                <a:srgbClr val="000000"/>
              </a:buClr>
              <a:buSzPts val="605"/>
              <a:buFont typeface="Arial"/>
              <a:buNone/>
            </a:pPr>
            <a:r>
              <a:rPr lang="en" sz="914">
                <a:solidFill>
                  <a:srgbClr val="273239"/>
                </a:solidFill>
                <a:highlight>
                  <a:srgbClr val="FFFFFF"/>
                </a:highlight>
              </a:rPr>
              <a:t>Deque&lt;T&gt; ad = new ArrayDeque&lt;&gt; (); </a:t>
            </a:r>
            <a:endParaRPr sz="914">
              <a:solidFill>
                <a:srgbClr val="273239"/>
              </a:solidFill>
              <a:highlight>
                <a:srgbClr val="FFFFFF"/>
              </a:highlight>
            </a:endParaRPr>
          </a:p>
          <a:p>
            <a:pPr indent="0" lvl="0" marL="0" marR="0" rtl="0" algn="l">
              <a:lnSpc>
                <a:spcPct val="115000"/>
              </a:lnSpc>
              <a:spcBef>
                <a:spcPts val="800"/>
              </a:spcBef>
              <a:spcAft>
                <a:spcPts val="0"/>
              </a:spcAft>
              <a:buClr>
                <a:srgbClr val="000000"/>
              </a:buClr>
              <a:buSzPts val="605"/>
              <a:buFont typeface="Arial"/>
              <a:buNone/>
            </a:pPr>
            <a:r>
              <a:rPr lang="en" sz="914">
                <a:solidFill>
                  <a:srgbClr val="273239"/>
                </a:solidFill>
                <a:highlight>
                  <a:srgbClr val="FFFFFF"/>
                </a:highlight>
              </a:rPr>
              <a:t>Where T is the type of the object. </a:t>
            </a:r>
            <a:r>
              <a:rPr i="1" lang="en" sz="1400">
                <a:solidFill>
                  <a:srgbClr val="273239"/>
                </a:solidFill>
              </a:rPr>
              <a:t> </a:t>
            </a:r>
            <a:endParaRPr i="1" sz="1400">
              <a:solidFill>
                <a:srgbClr val="273239"/>
              </a:solidFill>
            </a:endParaRPr>
          </a:p>
          <a:p>
            <a:pPr indent="0" lvl="0" marL="0" rtl="0" algn="l">
              <a:spcBef>
                <a:spcPts val="800"/>
              </a:spcBef>
              <a:spcAft>
                <a:spcPts val="1200"/>
              </a:spcAft>
              <a:buSzPts val="605"/>
              <a:buNone/>
            </a:pPr>
            <a:r>
              <a:t/>
            </a:r>
            <a:endParaRPr sz="814">
              <a:solidFill>
                <a:srgbClr val="273239"/>
              </a:solidFill>
              <a:highlight>
                <a:srgbClr val="FFFFFF"/>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1200"/>
              </a:spcAft>
              <a:buNone/>
            </a:pPr>
            <a:r>
              <a:rPr b="1" lang="en" sz="2400">
                <a:solidFill>
                  <a:srgbClr val="1155CC"/>
                </a:solidFill>
                <a:highlight>
                  <a:srgbClr val="FFFFFF"/>
                </a:highlight>
              </a:rPr>
              <a:t>ArrayDeque</a:t>
            </a:r>
            <a:endParaRPr b="1" sz="2400">
              <a:solidFill>
                <a:srgbClr val="1155CC"/>
              </a:solidFill>
              <a:highlight>
                <a:srgbClr val="FFFFFF"/>
              </a:highlight>
            </a:endParaRPr>
          </a:p>
        </p:txBody>
      </p:sp>
      <p:sp>
        <p:nvSpPr>
          <p:cNvPr id="237" name="Google Shape;237;p37"/>
          <p:cNvSpPr txBox="1"/>
          <p:nvPr>
            <p:ph idx="1" type="body"/>
          </p:nvPr>
        </p:nvSpPr>
        <p:spPr>
          <a:xfrm>
            <a:off x="311700" y="1152475"/>
            <a:ext cx="4651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300">
                <a:solidFill>
                  <a:srgbClr val="273239"/>
                </a:solidFill>
                <a:highlight>
                  <a:srgbClr val="FFFFFF"/>
                </a:highlight>
              </a:rPr>
              <a:t>ArrayDeque class which is implemented in the collection framework provides us with a way to apply resizable-array. </a:t>
            </a:r>
            <a:endParaRPr sz="1300">
              <a:solidFill>
                <a:srgbClr val="273239"/>
              </a:solidFill>
              <a:highlight>
                <a:srgbClr val="FFFFFF"/>
              </a:highlight>
            </a:endParaRPr>
          </a:p>
          <a:p>
            <a:pPr indent="0" lvl="0" marL="0" rtl="0" algn="l">
              <a:spcBef>
                <a:spcPts val="1200"/>
              </a:spcBef>
              <a:spcAft>
                <a:spcPts val="0"/>
              </a:spcAft>
              <a:buNone/>
            </a:pPr>
            <a:r>
              <a:rPr lang="en" sz="1300">
                <a:solidFill>
                  <a:srgbClr val="273239"/>
                </a:solidFill>
                <a:highlight>
                  <a:srgbClr val="FFFFFF"/>
                </a:highlight>
              </a:rPr>
              <a:t>It's</a:t>
            </a:r>
            <a:r>
              <a:rPr lang="en" sz="1300">
                <a:solidFill>
                  <a:srgbClr val="273239"/>
                </a:solidFill>
                <a:highlight>
                  <a:srgbClr val="FFFFFF"/>
                </a:highlight>
              </a:rPr>
              <a:t> a special kind of array that grows and allows users to add or remove an element from both sides of the queue.</a:t>
            </a:r>
            <a:endParaRPr sz="1300">
              <a:solidFill>
                <a:srgbClr val="273239"/>
              </a:solidFill>
              <a:highlight>
                <a:srgbClr val="FFFFFF"/>
              </a:highlight>
            </a:endParaRPr>
          </a:p>
          <a:p>
            <a:pPr indent="0" lvl="0" marL="0" rtl="0" algn="l">
              <a:spcBef>
                <a:spcPts val="1200"/>
              </a:spcBef>
              <a:spcAft>
                <a:spcPts val="1200"/>
              </a:spcAft>
              <a:buNone/>
            </a:pPr>
            <a:r>
              <a:rPr lang="en" sz="1300">
                <a:solidFill>
                  <a:srgbClr val="273239"/>
                </a:solidFill>
                <a:highlight>
                  <a:srgbClr val="FFFFFF"/>
                </a:highlight>
              </a:rPr>
              <a:t>Array deques have no capacity restrictions and they grow as necessary to support usage.</a:t>
            </a:r>
            <a:endParaRPr/>
          </a:p>
        </p:txBody>
      </p:sp>
      <p:sp>
        <p:nvSpPr>
          <p:cNvPr id="238" name="Google Shape;238;p37"/>
          <p:cNvSpPr txBox="1"/>
          <p:nvPr/>
        </p:nvSpPr>
        <p:spPr>
          <a:xfrm>
            <a:off x="2118675" y="3690300"/>
            <a:ext cx="3000000" cy="1347600"/>
          </a:xfrm>
          <a:prstGeom prst="rect">
            <a:avLst/>
          </a:prstGeom>
          <a:noFill/>
          <a:ln>
            <a:noFill/>
          </a:ln>
        </p:spPr>
        <p:txBody>
          <a:bodyPr anchorCtr="0" anchor="t" bIns="91425" lIns="91425" spcFirstLastPara="1" rIns="91425" wrap="square" tIns="91425">
            <a:spAutoFit/>
          </a:bodyPr>
          <a:lstStyle/>
          <a:p>
            <a:pPr indent="0" lvl="0" marL="190500" marR="190500" rtl="0" algn="l">
              <a:lnSpc>
                <a:spcPct val="115000"/>
              </a:lnSpc>
              <a:spcBef>
                <a:spcPts val="0"/>
              </a:spcBef>
              <a:spcAft>
                <a:spcPts val="0"/>
              </a:spcAft>
              <a:buNone/>
            </a:pPr>
            <a:r>
              <a:rPr b="1" lang="en" sz="1300">
                <a:solidFill>
                  <a:srgbClr val="273239"/>
                </a:solidFill>
                <a:highlight>
                  <a:srgbClr val="FFFFFF"/>
                </a:highlight>
              </a:rPr>
              <a:t>Output:</a:t>
            </a:r>
            <a:r>
              <a:rPr lang="en" sz="1300">
                <a:solidFill>
                  <a:srgbClr val="273239"/>
                </a:solidFill>
                <a:highlight>
                  <a:srgbClr val="FFFFFF"/>
                </a:highlight>
              </a:rPr>
              <a:t> </a:t>
            </a:r>
            <a:endParaRPr sz="1300">
              <a:solidFill>
                <a:srgbClr val="273239"/>
              </a:solidFill>
              <a:highlight>
                <a:srgbClr val="FFFFFF"/>
              </a:highlight>
            </a:endParaRPr>
          </a:p>
          <a:p>
            <a:pPr indent="0" lvl="0" marL="190500" marR="190500" rtl="0" algn="l">
              <a:lnSpc>
                <a:spcPct val="115000"/>
              </a:lnSpc>
              <a:spcBef>
                <a:spcPts val="800"/>
              </a:spcBef>
              <a:spcAft>
                <a:spcPts val="0"/>
              </a:spcAft>
              <a:buNone/>
            </a:pPr>
            <a:r>
              <a:rPr lang="en" sz="1200">
                <a:solidFill>
                  <a:srgbClr val="273239"/>
                </a:solidFill>
                <a:latin typeface="Courier New"/>
                <a:ea typeface="Courier New"/>
                <a:cs typeface="Courier New"/>
                <a:sym typeface="Courier New"/>
              </a:rPr>
              <a:t>[10, 20, 30, 40, 50]</a:t>
            </a:r>
            <a:endParaRPr sz="1200">
              <a:solidFill>
                <a:srgbClr val="273239"/>
              </a:solidFill>
              <a:latin typeface="Courier New"/>
              <a:ea typeface="Courier New"/>
              <a:cs typeface="Courier New"/>
              <a:sym typeface="Courier New"/>
            </a:endParaRPr>
          </a:p>
          <a:p>
            <a:pPr indent="0" lvl="0" marL="190500" marR="190500" rtl="0" algn="l">
              <a:lnSpc>
                <a:spcPct val="115000"/>
              </a:lnSpc>
              <a:spcBef>
                <a:spcPts val="800"/>
              </a:spcBef>
              <a:spcAft>
                <a:spcPts val="0"/>
              </a:spcAft>
              <a:buNone/>
            </a:pPr>
            <a:r>
              <a:rPr lang="en" sz="1200">
                <a:solidFill>
                  <a:srgbClr val="273239"/>
                </a:solidFill>
                <a:latin typeface="Courier New"/>
                <a:ea typeface="Courier New"/>
                <a:cs typeface="Courier New"/>
                <a:sym typeface="Courier New"/>
              </a:rPr>
              <a:t>[291, 564, 24, 14]</a:t>
            </a:r>
            <a:endParaRPr sz="1200">
              <a:solidFill>
                <a:srgbClr val="273239"/>
              </a:solidFill>
              <a:latin typeface="Courier New"/>
              <a:ea typeface="Courier New"/>
              <a:cs typeface="Courier New"/>
              <a:sym typeface="Courier New"/>
            </a:endParaRPr>
          </a:p>
          <a:p>
            <a:pPr indent="0" lvl="0" marL="190500" marR="190500" rtl="0" algn="l">
              <a:lnSpc>
                <a:spcPct val="115000"/>
              </a:lnSpc>
              <a:spcBef>
                <a:spcPts val="800"/>
              </a:spcBef>
              <a:spcAft>
                <a:spcPts val="800"/>
              </a:spcAft>
              <a:buNone/>
            </a:pPr>
            <a:r>
              <a:t/>
            </a:r>
            <a:endParaRPr b="1" sz="1300">
              <a:solidFill>
                <a:srgbClr val="273239"/>
              </a:solidFill>
              <a:highlight>
                <a:srgbClr val="FFFFFF"/>
              </a:highlight>
            </a:endParaRPr>
          </a:p>
        </p:txBody>
      </p:sp>
      <p:pic>
        <p:nvPicPr>
          <p:cNvPr id="239" name="Google Shape;239;p37"/>
          <p:cNvPicPr preferRelativeResize="0"/>
          <p:nvPr/>
        </p:nvPicPr>
        <p:blipFill>
          <a:blip r:embed="rId3">
            <a:alphaModFix/>
          </a:blip>
          <a:stretch>
            <a:fillRect/>
          </a:stretch>
        </p:blipFill>
        <p:spPr>
          <a:xfrm>
            <a:off x="5006950" y="0"/>
            <a:ext cx="4137051" cy="473801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38"/>
          <p:cNvPicPr preferRelativeResize="0"/>
          <p:nvPr/>
        </p:nvPicPr>
        <p:blipFill rotWithShape="1">
          <a:blip r:embed="rId3">
            <a:alphaModFix/>
          </a:blip>
          <a:srcRect b="0" l="0" r="0" t="8617"/>
          <a:stretch/>
        </p:blipFill>
        <p:spPr>
          <a:xfrm>
            <a:off x="5991500" y="113875"/>
            <a:ext cx="3062149" cy="1960750"/>
          </a:xfrm>
          <a:prstGeom prst="rect">
            <a:avLst/>
          </a:prstGeom>
          <a:noFill/>
          <a:ln>
            <a:noFill/>
          </a:ln>
        </p:spPr>
      </p:pic>
      <p:sp>
        <p:nvSpPr>
          <p:cNvPr id="245" name="Google Shape;245;p38"/>
          <p:cNvSpPr txBox="1"/>
          <p:nvPr>
            <p:ph type="title"/>
          </p:nvPr>
        </p:nvSpPr>
        <p:spPr>
          <a:xfrm>
            <a:off x="83100" y="1402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15000"/>
              </a:lnSpc>
              <a:spcBef>
                <a:spcPts val="0"/>
              </a:spcBef>
              <a:spcAft>
                <a:spcPts val="0"/>
              </a:spcAft>
              <a:buNone/>
            </a:pPr>
            <a:r>
              <a:rPr b="1" lang="en" sz="2400">
                <a:solidFill>
                  <a:srgbClr val="1155CC"/>
                </a:solidFill>
                <a:highlight>
                  <a:srgbClr val="FFFFFF"/>
                </a:highlight>
              </a:rPr>
              <a:t>Interfaces that extend the Collection Interface</a:t>
            </a:r>
            <a:endParaRPr b="1" sz="2400">
              <a:solidFill>
                <a:srgbClr val="1155CC"/>
              </a:solidFill>
              <a:highlight>
                <a:srgbClr val="FFFFFF"/>
              </a:highlight>
            </a:endParaRPr>
          </a:p>
          <a:p>
            <a:pPr indent="0" lvl="0" marL="0" rtl="0" algn="l">
              <a:spcBef>
                <a:spcPts val="1200"/>
              </a:spcBef>
              <a:spcAft>
                <a:spcPts val="0"/>
              </a:spcAft>
              <a:buNone/>
            </a:pPr>
            <a:r>
              <a:t/>
            </a:r>
            <a:endParaRPr/>
          </a:p>
        </p:txBody>
      </p:sp>
      <p:sp>
        <p:nvSpPr>
          <p:cNvPr id="246" name="Google Shape;246;p38"/>
          <p:cNvSpPr txBox="1"/>
          <p:nvPr>
            <p:ph idx="1" type="body"/>
          </p:nvPr>
        </p:nvSpPr>
        <p:spPr>
          <a:xfrm>
            <a:off x="55600" y="923875"/>
            <a:ext cx="5011500" cy="3416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SzPts val="605"/>
              <a:buNone/>
            </a:pPr>
            <a:r>
              <a:rPr b="1" lang="en" sz="1014">
                <a:solidFill>
                  <a:srgbClr val="273239"/>
                </a:solidFill>
                <a:highlight>
                  <a:srgbClr val="FFFFFF"/>
                </a:highlight>
              </a:rPr>
              <a:t>6. </a:t>
            </a:r>
            <a:r>
              <a:rPr b="1" lang="en" sz="1014">
                <a:solidFill>
                  <a:srgbClr val="273239"/>
                </a:solidFill>
                <a:highlight>
                  <a:srgbClr val="FFFFFF"/>
                </a:highlight>
                <a:uFill>
                  <a:noFill/>
                </a:uFill>
                <a:hlinkClick r:id="rId4">
                  <a:extLst>
                    <a:ext uri="{A12FA001-AC4F-418D-AE19-62706E023703}">
                      <ahyp:hlinkClr val="tx"/>
                    </a:ext>
                  </a:extLst>
                </a:hlinkClick>
              </a:rPr>
              <a:t>Set Interface</a:t>
            </a:r>
            <a:r>
              <a:rPr b="1" lang="en" sz="1014">
                <a:solidFill>
                  <a:srgbClr val="273239"/>
                </a:solidFill>
                <a:highlight>
                  <a:srgbClr val="FFFFFF"/>
                </a:highlight>
              </a:rPr>
              <a:t>: </a:t>
            </a:r>
            <a:r>
              <a:rPr lang="en" sz="914">
                <a:solidFill>
                  <a:srgbClr val="273239"/>
                </a:solidFill>
                <a:highlight>
                  <a:srgbClr val="FFFFFF"/>
                </a:highlight>
              </a:rPr>
              <a:t>A set is an unordered collection of objects in which duplicate values cannot be stored. This collection is used when we wish to avoid the duplication of the objects and wish to store only the unique objects. This set interface is implemented by various classes like </a:t>
            </a:r>
            <a:r>
              <a:rPr lang="en" sz="914">
                <a:solidFill>
                  <a:srgbClr val="273239"/>
                </a:solidFill>
                <a:highlight>
                  <a:srgbClr val="FFFFFF"/>
                </a:highlight>
                <a:uFill>
                  <a:noFill/>
                </a:uFill>
                <a:hlinkClick r:id="rId5">
                  <a:extLst>
                    <a:ext uri="{A12FA001-AC4F-418D-AE19-62706E023703}">
                      <ahyp:hlinkClr val="tx"/>
                    </a:ext>
                  </a:extLst>
                </a:hlinkClick>
              </a:rPr>
              <a:t>HashSet</a:t>
            </a:r>
            <a:r>
              <a:rPr lang="en" sz="914">
                <a:solidFill>
                  <a:srgbClr val="273239"/>
                </a:solidFill>
                <a:highlight>
                  <a:srgbClr val="FFFFFF"/>
                </a:highlight>
              </a:rPr>
              <a:t>, </a:t>
            </a:r>
            <a:r>
              <a:rPr lang="en" sz="914">
                <a:solidFill>
                  <a:srgbClr val="273239"/>
                </a:solidFill>
                <a:highlight>
                  <a:srgbClr val="FFFFFF"/>
                </a:highlight>
                <a:uFill>
                  <a:noFill/>
                </a:uFill>
                <a:hlinkClick r:id="rId6">
                  <a:extLst>
                    <a:ext uri="{A12FA001-AC4F-418D-AE19-62706E023703}">
                      <ahyp:hlinkClr val="tx"/>
                    </a:ext>
                  </a:extLst>
                </a:hlinkClick>
              </a:rPr>
              <a:t>TreeSet</a:t>
            </a:r>
            <a:r>
              <a:rPr lang="en" sz="914">
                <a:solidFill>
                  <a:srgbClr val="273239"/>
                </a:solidFill>
                <a:highlight>
                  <a:srgbClr val="FFFFFF"/>
                </a:highlight>
              </a:rPr>
              <a:t>, </a:t>
            </a:r>
            <a:r>
              <a:rPr lang="en" sz="914">
                <a:solidFill>
                  <a:srgbClr val="273239"/>
                </a:solidFill>
                <a:highlight>
                  <a:srgbClr val="FFFFFF"/>
                </a:highlight>
                <a:uFill>
                  <a:noFill/>
                </a:uFill>
                <a:hlinkClick r:id="rId7">
                  <a:extLst>
                    <a:ext uri="{A12FA001-AC4F-418D-AE19-62706E023703}">
                      <ahyp:hlinkClr val="tx"/>
                    </a:ext>
                  </a:extLst>
                </a:hlinkClick>
              </a:rPr>
              <a:t>LinkedHashSet</a:t>
            </a:r>
            <a:r>
              <a:rPr lang="en" sz="914">
                <a:solidFill>
                  <a:srgbClr val="273239"/>
                </a:solidFill>
                <a:highlight>
                  <a:srgbClr val="FFFFFF"/>
                </a:highlight>
              </a:rPr>
              <a:t>, etc. Since all the subclasses implement the set, we can instantiate a set object with any of these classes. For example,</a:t>
            </a:r>
            <a:endParaRPr sz="914">
              <a:solidFill>
                <a:srgbClr val="273239"/>
              </a:solidFill>
              <a:highlight>
                <a:srgbClr val="FFFFFF"/>
              </a:highlight>
            </a:endParaRPr>
          </a:p>
          <a:p>
            <a:pPr indent="0" lvl="0" marL="0" marR="0" rtl="0" algn="l">
              <a:lnSpc>
                <a:spcPct val="115000"/>
              </a:lnSpc>
              <a:spcBef>
                <a:spcPts val="800"/>
              </a:spcBef>
              <a:spcAft>
                <a:spcPts val="0"/>
              </a:spcAft>
              <a:buSzPts val="605"/>
              <a:buNone/>
            </a:pPr>
            <a:r>
              <a:rPr lang="en" sz="914">
                <a:solidFill>
                  <a:srgbClr val="273239"/>
                </a:solidFill>
                <a:highlight>
                  <a:srgbClr val="FFFFFF"/>
                </a:highlight>
              </a:rPr>
              <a:t>Set&lt;T&gt; hs = new HashSet&lt;&gt; (); </a:t>
            </a:r>
            <a:endParaRPr sz="914">
              <a:solidFill>
                <a:srgbClr val="273239"/>
              </a:solidFill>
              <a:highlight>
                <a:srgbClr val="FFFFFF"/>
              </a:highlight>
            </a:endParaRPr>
          </a:p>
          <a:p>
            <a:pPr indent="0" lvl="0" marL="0" marR="0" rtl="0" algn="l">
              <a:lnSpc>
                <a:spcPct val="115000"/>
              </a:lnSpc>
              <a:spcBef>
                <a:spcPts val="800"/>
              </a:spcBef>
              <a:spcAft>
                <a:spcPts val="0"/>
              </a:spcAft>
              <a:buSzPts val="605"/>
              <a:buNone/>
            </a:pPr>
            <a:r>
              <a:rPr lang="en" sz="914">
                <a:solidFill>
                  <a:srgbClr val="273239"/>
                </a:solidFill>
                <a:highlight>
                  <a:srgbClr val="FFFFFF"/>
                </a:highlight>
              </a:rPr>
              <a:t>Set&lt;T&gt; lhs = new LinkedHashSet&lt;&gt; (); </a:t>
            </a:r>
            <a:endParaRPr sz="914">
              <a:solidFill>
                <a:srgbClr val="273239"/>
              </a:solidFill>
              <a:highlight>
                <a:srgbClr val="FFFFFF"/>
              </a:highlight>
            </a:endParaRPr>
          </a:p>
          <a:p>
            <a:pPr indent="0" lvl="0" marL="0" marR="0" rtl="0" algn="l">
              <a:lnSpc>
                <a:spcPct val="115000"/>
              </a:lnSpc>
              <a:spcBef>
                <a:spcPts val="800"/>
              </a:spcBef>
              <a:spcAft>
                <a:spcPts val="0"/>
              </a:spcAft>
              <a:buSzPts val="605"/>
              <a:buNone/>
            </a:pPr>
            <a:r>
              <a:rPr lang="en" sz="914">
                <a:solidFill>
                  <a:srgbClr val="273239"/>
                </a:solidFill>
                <a:highlight>
                  <a:srgbClr val="FFFFFF"/>
                </a:highlight>
              </a:rPr>
              <a:t>Set&lt;T&gt; ts = new TreeSet&lt;&gt; (); </a:t>
            </a:r>
            <a:endParaRPr sz="914">
              <a:solidFill>
                <a:srgbClr val="273239"/>
              </a:solidFill>
              <a:highlight>
                <a:srgbClr val="FFFFFF"/>
              </a:highlight>
            </a:endParaRPr>
          </a:p>
          <a:p>
            <a:pPr indent="0" lvl="0" marL="0" marR="0" rtl="0" algn="l">
              <a:lnSpc>
                <a:spcPct val="115000"/>
              </a:lnSpc>
              <a:spcBef>
                <a:spcPts val="800"/>
              </a:spcBef>
              <a:spcAft>
                <a:spcPts val="0"/>
              </a:spcAft>
              <a:buSzPts val="605"/>
              <a:buNone/>
            </a:pPr>
            <a:r>
              <a:rPr lang="en" sz="914">
                <a:solidFill>
                  <a:srgbClr val="273239"/>
                </a:solidFill>
                <a:highlight>
                  <a:srgbClr val="FFFFFF"/>
                </a:highlight>
              </a:rPr>
              <a:t>Where T is the type of the object.  </a:t>
            </a:r>
            <a:endParaRPr i="1" sz="1400">
              <a:solidFill>
                <a:srgbClr val="273239"/>
              </a:solidFill>
            </a:endParaRPr>
          </a:p>
          <a:p>
            <a:pPr indent="0" lvl="0" marL="0" rtl="0" algn="l">
              <a:spcBef>
                <a:spcPts val="800"/>
              </a:spcBef>
              <a:spcAft>
                <a:spcPts val="1200"/>
              </a:spcAft>
              <a:buSzPts val="605"/>
              <a:buNone/>
            </a:pPr>
            <a:r>
              <a:t/>
            </a:r>
            <a:endParaRPr sz="814">
              <a:solidFill>
                <a:srgbClr val="273239"/>
              </a:solidFill>
              <a:highlight>
                <a:srgbClr val="FFFFFF"/>
              </a:highlight>
            </a:endParaRPr>
          </a:p>
        </p:txBody>
      </p:sp>
      <p:pic>
        <p:nvPicPr>
          <p:cNvPr id="247" name="Google Shape;247;p38"/>
          <p:cNvPicPr preferRelativeResize="0"/>
          <p:nvPr/>
        </p:nvPicPr>
        <p:blipFill>
          <a:blip r:embed="rId8">
            <a:alphaModFix/>
          </a:blip>
          <a:stretch>
            <a:fillRect/>
          </a:stretch>
        </p:blipFill>
        <p:spPr>
          <a:xfrm>
            <a:off x="3656050" y="2571752"/>
            <a:ext cx="5321123" cy="20930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1200"/>
              </a:spcAft>
              <a:buNone/>
            </a:pPr>
            <a:r>
              <a:rPr b="1" lang="en" sz="2400">
                <a:solidFill>
                  <a:srgbClr val="1155CC"/>
                </a:solidFill>
                <a:highlight>
                  <a:srgbClr val="FFFFFF"/>
                </a:highlight>
              </a:rPr>
              <a:t>HashSet</a:t>
            </a:r>
            <a:endParaRPr sz="1300">
              <a:solidFill>
                <a:srgbClr val="273239"/>
              </a:solidFill>
              <a:highlight>
                <a:srgbClr val="FFFFFF"/>
              </a:highlight>
            </a:endParaRPr>
          </a:p>
        </p:txBody>
      </p:sp>
      <p:sp>
        <p:nvSpPr>
          <p:cNvPr id="253" name="Google Shape;253;p39"/>
          <p:cNvSpPr txBox="1"/>
          <p:nvPr>
            <p:ph idx="1" type="body"/>
          </p:nvPr>
        </p:nvSpPr>
        <p:spPr>
          <a:xfrm>
            <a:off x="311700" y="1152475"/>
            <a:ext cx="4651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300">
                <a:solidFill>
                  <a:srgbClr val="273239"/>
                </a:solidFill>
                <a:highlight>
                  <a:srgbClr val="FFFFFF"/>
                </a:highlight>
              </a:rPr>
              <a:t>The HashSet class is an inherent implementation of the hash table data structure. The objects that we insert into the HashSet do not guarantee to be inserted in the same order. The objects are inserted based on their hashcode. This class also allows the insertion of NULL elements. </a:t>
            </a:r>
            <a:endParaRPr/>
          </a:p>
        </p:txBody>
      </p:sp>
      <p:pic>
        <p:nvPicPr>
          <p:cNvPr id="254" name="Google Shape;254;p39"/>
          <p:cNvPicPr preferRelativeResize="0"/>
          <p:nvPr/>
        </p:nvPicPr>
        <p:blipFill>
          <a:blip r:embed="rId3">
            <a:alphaModFix/>
          </a:blip>
          <a:stretch>
            <a:fillRect/>
          </a:stretch>
        </p:blipFill>
        <p:spPr>
          <a:xfrm>
            <a:off x="5333625" y="301300"/>
            <a:ext cx="3439807" cy="3820975"/>
          </a:xfrm>
          <a:prstGeom prst="rect">
            <a:avLst/>
          </a:prstGeom>
          <a:noFill/>
          <a:ln>
            <a:noFill/>
          </a:ln>
        </p:spPr>
      </p:pic>
      <p:sp>
        <p:nvSpPr>
          <p:cNvPr id="255" name="Google Shape;255;p39"/>
          <p:cNvSpPr txBox="1"/>
          <p:nvPr/>
        </p:nvSpPr>
        <p:spPr>
          <a:xfrm>
            <a:off x="6421125" y="4004100"/>
            <a:ext cx="3000000" cy="1458000"/>
          </a:xfrm>
          <a:prstGeom prst="rect">
            <a:avLst/>
          </a:prstGeom>
          <a:noFill/>
          <a:ln>
            <a:noFill/>
          </a:ln>
        </p:spPr>
        <p:txBody>
          <a:bodyPr anchorCtr="0" anchor="t" bIns="91425" lIns="91425" spcFirstLastPara="1" rIns="91425" wrap="square" tIns="91425">
            <a:spAutoFit/>
          </a:bodyPr>
          <a:lstStyle/>
          <a:p>
            <a:pPr indent="0" lvl="0" marL="190500" marR="190500" rtl="0" algn="l">
              <a:lnSpc>
                <a:spcPct val="115000"/>
              </a:lnSpc>
              <a:spcBef>
                <a:spcPts val="0"/>
              </a:spcBef>
              <a:spcAft>
                <a:spcPts val="0"/>
              </a:spcAft>
              <a:buNone/>
            </a:pPr>
            <a:r>
              <a:rPr b="1" lang="en" sz="800">
                <a:solidFill>
                  <a:srgbClr val="273239"/>
                </a:solidFill>
                <a:highlight>
                  <a:srgbClr val="FFFFFF"/>
                </a:highlight>
              </a:rPr>
              <a:t>Output:</a:t>
            </a:r>
            <a:r>
              <a:rPr lang="en" sz="800">
                <a:solidFill>
                  <a:srgbClr val="273239"/>
                </a:solidFill>
                <a:highlight>
                  <a:srgbClr val="FFFFFF"/>
                </a:highlight>
              </a:rPr>
              <a:t> </a:t>
            </a:r>
            <a:endParaRPr sz="800">
              <a:solidFill>
                <a:srgbClr val="273239"/>
              </a:solidFill>
              <a:highlight>
                <a:srgbClr val="FFFFFF"/>
              </a:highlight>
            </a:endParaRPr>
          </a:p>
          <a:p>
            <a:pPr indent="0" lvl="0" marL="190500" marR="190500" rtl="0" algn="l">
              <a:lnSpc>
                <a:spcPct val="115000"/>
              </a:lnSpc>
              <a:spcBef>
                <a:spcPts val="800"/>
              </a:spcBef>
              <a:spcAft>
                <a:spcPts val="0"/>
              </a:spcAft>
              <a:buNone/>
            </a:pPr>
            <a:r>
              <a:rPr lang="en" sz="700">
                <a:solidFill>
                  <a:srgbClr val="273239"/>
                </a:solidFill>
                <a:latin typeface="Courier New"/>
                <a:ea typeface="Courier New"/>
                <a:cs typeface="Courier New"/>
                <a:sym typeface="Courier New"/>
              </a:rPr>
              <a:t>Very helpful</a:t>
            </a:r>
            <a:endParaRPr sz="700">
              <a:solidFill>
                <a:srgbClr val="273239"/>
              </a:solidFill>
              <a:latin typeface="Courier New"/>
              <a:ea typeface="Courier New"/>
              <a:cs typeface="Courier New"/>
              <a:sym typeface="Courier New"/>
            </a:endParaRPr>
          </a:p>
          <a:p>
            <a:pPr indent="0" lvl="0" marL="190500" marR="190500" rtl="0" algn="l">
              <a:lnSpc>
                <a:spcPct val="115000"/>
              </a:lnSpc>
              <a:spcBef>
                <a:spcPts val="800"/>
              </a:spcBef>
              <a:spcAft>
                <a:spcPts val="0"/>
              </a:spcAft>
              <a:buNone/>
            </a:pPr>
            <a:r>
              <a:rPr lang="en" sz="700">
                <a:solidFill>
                  <a:srgbClr val="273239"/>
                </a:solidFill>
                <a:latin typeface="Courier New"/>
                <a:ea typeface="Courier New"/>
                <a:cs typeface="Courier New"/>
                <a:sym typeface="Courier New"/>
              </a:rPr>
              <a:t>Geeks</a:t>
            </a:r>
            <a:endParaRPr sz="700">
              <a:solidFill>
                <a:srgbClr val="273239"/>
              </a:solidFill>
              <a:latin typeface="Courier New"/>
              <a:ea typeface="Courier New"/>
              <a:cs typeface="Courier New"/>
              <a:sym typeface="Courier New"/>
            </a:endParaRPr>
          </a:p>
          <a:p>
            <a:pPr indent="0" lvl="0" marL="190500" marR="190500" rtl="0" algn="l">
              <a:lnSpc>
                <a:spcPct val="115000"/>
              </a:lnSpc>
              <a:spcBef>
                <a:spcPts val="800"/>
              </a:spcBef>
              <a:spcAft>
                <a:spcPts val="0"/>
              </a:spcAft>
              <a:buNone/>
            </a:pPr>
            <a:r>
              <a:rPr lang="en" sz="700">
                <a:solidFill>
                  <a:srgbClr val="273239"/>
                </a:solidFill>
                <a:latin typeface="Courier New"/>
                <a:ea typeface="Courier New"/>
                <a:cs typeface="Courier New"/>
                <a:sym typeface="Courier New"/>
              </a:rPr>
              <a:t>For</a:t>
            </a:r>
            <a:endParaRPr sz="700">
              <a:solidFill>
                <a:srgbClr val="273239"/>
              </a:solidFill>
              <a:latin typeface="Courier New"/>
              <a:ea typeface="Courier New"/>
              <a:cs typeface="Courier New"/>
              <a:sym typeface="Courier New"/>
            </a:endParaRPr>
          </a:p>
          <a:p>
            <a:pPr indent="0" lvl="0" marL="190500" marR="190500" rtl="0" algn="l">
              <a:lnSpc>
                <a:spcPct val="115000"/>
              </a:lnSpc>
              <a:spcBef>
                <a:spcPts val="800"/>
              </a:spcBef>
              <a:spcAft>
                <a:spcPts val="0"/>
              </a:spcAft>
              <a:buNone/>
            </a:pPr>
            <a:r>
              <a:rPr lang="en" sz="700">
                <a:solidFill>
                  <a:srgbClr val="273239"/>
                </a:solidFill>
                <a:latin typeface="Courier New"/>
                <a:ea typeface="Courier New"/>
                <a:cs typeface="Courier New"/>
                <a:sym typeface="Courier New"/>
              </a:rPr>
              <a:t>Is</a:t>
            </a:r>
            <a:endParaRPr sz="700">
              <a:solidFill>
                <a:srgbClr val="273239"/>
              </a:solidFill>
              <a:latin typeface="Courier New"/>
              <a:ea typeface="Courier New"/>
              <a:cs typeface="Courier New"/>
              <a:sym typeface="Courier New"/>
            </a:endParaRPr>
          </a:p>
          <a:p>
            <a:pPr indent="0" lvl="0" marL="190500" marR="190500" rtl="0" algn="l">
              <a:lnSpc>
                <a:spcPct val="115000"/>
              </a:lnSpc>
              <a:spcBef>
                <a:spcPts val="800"/>
              </a:spcBef>
              <a:spcAft>
                <a:spcPts val="800"/>
              </a:spcAft>
              <a:buNone/>
            </a:pPr>
            <a:r>
              <a:t/>
            </a:r>
            <a:endParaRPr b="1" sz="800">
              <a:solidFill>
                <a:srgbClr val="273239"/>
              </a:solidFill>
              <a:highlight>
                <a:srgbClr val="FFFFFF"/>
              </a:highlight>
            </a:endParaRPr>
          </a:p>
        </p:txBody>
      </p:sp>
      <p:pic>
        <p:nvPicPr>
          <p:cNvPr id="256" name="Google Shape;256;p39"/>
          <p:cNvPicPr preferRelativeResize="0"/>
          <p:nvPr/>
        </p:nvPicPr>
        <p:blipFill>
          <a:blip r:embed="rId4">
            <a:alphaModFix/>
          </a:blip>
          <a:stretch>
            <a:fillRect/>
          </a:stretch>
        </p:blipFill>
        <p:spPr>
          <a:xfrm>
            <a:off x="111225" y="2836150"/>
            <a:ext cx="5546448" cy="1986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40"/>
          <p:cNvPicPr preferRelativeResize="0"/>
          <p:nvPr/>
        </p:nvPicPr>
        <p:blipFill>
          <a:blip r:embed="rId3">
            <a:alphaModFix/>
          </a:blip>
          <a:stretch>
            <a:fillRect/>
          </a:stretch>
        </p:blipFill>
        <p:spPr>
          <a:xfrm>
            <a:off x="152400" y="609600"/>
            <a:ext cx="8839200" cy="335463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grpSp>
        <p:nvGrpSpPr>
          <p:cNvPr id="266" name="Google Shape;266;p41"/>
          <p:cNvGrpSpPr/>
          <p:nvPr/>
        </p:nvGrpSpPr>
        <p:grpSpPr>
          <a:xfrm>
            <a:off x="402625" y="-339825"/>
            <a:ext cx="8210264" cy="6144926"/>
            <a:chOff x="402625" y="-339825"/>
            <a:chExt cx="8210264" cy="6144926"/>
          </a:xfrm>
        </p:grpSpPr>
        <p:pic>
          <p:nvPicPr>
            <p:cNvPr id="267" name="Google Shape;267;p41"/>
            <p:cNvPicPr preferRelativeResize="0"/>
            <p:nvPr/>
          </p:nvPicPr>
          <p:blipFill>
            <a:blip r:embed="rId3">
              <a:alphaModFix/>
            </a:blip>
            <a:stretch>
              <a:fillRect/>
            </a:stretch>
          </p:blipFill>
          <p:spPr>
            <a:xfrm>
              <a:off x="402625" y="-339825"/>
              <a:ext cx="8210264" cy="6144926"/>
            </a:xfrm>
            <a:prstGeom prst="rect">
              <a:avLst/>
            </a:prstGeom>
            <a:noFill/>
            <a:ln>
              <a:noFill/>
            </a:ln>
          </p:spPr>
        </p:pic>
        <p:sp>
          <p:nvSpPr>
            <p:cNvPr id="268" name="Google Shape;268;p41"/>
            <p:cNvSpPr/>
            <p:nvPr/>
          </p:nvSpPr>
          <p:spPr>
            <a:xfrm>
              <a:off x="472650" y="4684750"/>
              <a:ext cx="1744500" cy="528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2926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400">
                <a:solidFill>
                  <a:srgbClr val="1155CC"/>
                </a:solidFill>
                <a:highlight>
                  <a:srgbClr val="FFFFFF"/>
                </a:highlight>
              </a:rPr>
              <a:t>Need for a Separate Collection Framework</a:t>
            </a:r>
            <a:endParaRPr/>
          </a:p>
        </p:txBody>
      </p:sp>
      <p:sp>
        <p:nvSpPr>
          <p:cNvPr id="68" name="Google Shape;68;p15"/>
          <p:cNvSpPr txBox="1"/>
          <p:nvPr>
            <p:ph idx="1" type="body"/>
          </p:nvPr>
        </p:nvSpPr>
        <p:spPr>
          <a:xfrm>
            <a:off x="311700" y="923875"/>
            <a:ext cx="4762200" cy="34164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en" sz="1300">
                <a:solidFill>
                  <a:srgbClr val="273239"/>
                </a:solidFill>
                <a:highlight>
                  <a:srgbClr val="FFFFFF"/>
                </a:highlight>
              </a:rPr>
              <a:t>Before the Collection Framework(or before JDK 1.2) was introduced, the </a:t>
            </a:r>
            <a:r>
              <a:rPr b="1" lang="en" sz="1300">
                <a:solidFill>
                  <a:srgbClr val="273239"/>
                </a:solidFill>
                <a:highlight>
                  <a:srgbClr val="FFFFFF"/>
                </a:highlight>
              </a:rPr>
              <a:t>standard methods for grouping Java objects (or collections) were </a:t>
            </a:r>
            <a:r>
              <a:rPr b="1" lang="en" sz="1300">
                <a:solidFill>
                  <a:srgbClr val="273239"/>
                </a:solidFill>
                <a:highlight>
                  <a:srgbClr val="FFFFFF"/>
                </a:highlight>
                <a:uFill>
                  <a:noFill/>
                </a:uFill>
                <a:hlinkClick r:id="rId3">
                  <a:extLst>
                    <a:ext uri="{A12FA001-AC4F-418D-AE19-62706E023703}">
                      <ahyp:hlinkClr val="tx"/>
                    </a:ext>
                  </a:extLst>
                </a:hlinkClick>
              </a:rPr>
              <a:t>Arrays</a:t>
            </a:r>
            <a:r>
              <a:rPr b="1" lang="en" sz="1300">
                <a:solidFill>
                  <a:srgbClr val="273239"/>
                </a:solidFill>
                <a:highlight>
                  <a:srgbClr val="FFFFFF"/>
                </a:highlight>
              </a:rPr>
              <a:t> or </a:t>
            </a:r>
            <a:r>
              <a:rPr b="1" lang="en" sz="1300">
                <a:solidFill>
                  <a:srgbClr val="273239"/>
                </a:solidFill>
                <a:highlight>
                  <a:srgbClr val="FFFFFF"/>
                </a:highlight>
                <a:uFill>
                  <a:noFill/>
                </a:uFill>
                <a:hlinkClick r:id="rId4">
                  <a:extLst>
                    <a:ext uri="{A12FA001-AC4F-418D-AE19-62706E023703}">
                      <ahyp:hlinkClr val="tx"/>
                    </a:ext>
                  </a:extLst>
                </a:hlinkClick>
              </a:rPr>
              <a:t>Vectors</a:t>
            </a:r>
            <a:r>
              <a:rPr b="1" lang="en" sz="1300">
                <a:solidFill>
                  <a:srgbClr val="273239"/>
                </a:solidFill>
                <a:highlight>
                  <a:srgbClr val="FFFFFF"/>
                </a:highlight>
              </a:rPr>
              <a:t>, or </a:t>
            </a:r>
            <a:r>
              <a:rPr b="1" lang="en" sz="1300">
                <a:solidFill>
                  <a:srgbClr val="273239"/>
                </a:solidFill>
                <a:highlight>
                  <a:srgbClr val="FFFFFF"/>
                </a:highlight>
                <a:uFill>
                  <a:noFill/>
                </a:uFill>
                <a:hlinkClick r:id="rId5">
                  <a:extLst>
                    <a:ext uri="{A12FA001-AC4F-418D-AE19-62706E023703}">
                      <ahyp:hlinkClr val="tx"/>
                    </a:ext>
                  </a:extLst>
                </a:hlinkClick>
              </a:rPr>
              <a:t>Hashtables</a:t>
            </a:r>
            <a:r>
              <a:rPr b="1" lang="en" sz="1300">
                <a:solidFill>
                  <a:srgbClr val="273239"/>
                </a:solidFill>
                <a:highlight>
                  <a:srgbClr val="FFFFFF"/>
                </a:highlight>
              </a:rPr>
              <a:t>.</a:t>
            </a:r>
            <a:endParaRPr b="1" sz="1300">
              <a:solidFill>
                <a:srgbClr val="273239"/>
              </a:solidFill>
              <a:highlight>
                <a:srgbClr val="FFFFFF"/>
              </a:highlight>
            </a:endParaRPr>
          </a:p>
          <a:p>
            <a:pPr indent="0" lvl="0" marL="0" rtl="0" algn="l">
              <a:spcBef>
                <a:spcPts val="1200"/>
              </a:spcBef>
              <a:spcAft>
                <a:spcPts val="0"/>
              </a:spcAft>
              <a:buNone/>
            </a:pPr>
            <a:r>
              <a:rPr lang="en" sz="1300">
                <a:solidFill>
                  <a:srgbClr val="273239"/>
                </a:solidFill>
                <a:highlight>
                  <a:srgbClr val="FFFFFF"/>
                </a:highlight>
              </a:rPr>
              <a:t>All of these collections had no common interface. </a:t>
            </a:r>
            <a:endParaRPr sz="1300">
              <a:solidFill>
                <a:srgbClr val="273239"/>
              </a:solidFill>
              <a:highlight>
                <a:srgbClr val="FFFFFF"/>
              </a:highlight>
            </a:endParaRPr>
          </a:p>
          <a:p>
            <a:pPr indent="0" lvl="0" marL="0" rtl="0" algn="l">
              <a:spcBef>
                <a:spcPts val="1200"/>
              </a:spcBef>
              <a:spcAft>
                <a:spcPts val="0"/>
              </a:spcAft>
              <a:buNone/>
            </a:pPr>
            <a:r>
              <a:rPr lang="en" sz="1300">
                <a:solidFill>
                  <a:srgbClr val="273239"/>
                </a:solidFill>
                <a:highlight>
                  <a:srgbClr val="FFFFFF"/>
                </a:highlight>
              </a:rPr>
              <a:t>The implementation of all these collections was defined independently and had no correlation among them. </a:t>
            </a:r>
            <a:endParaRPr sz="1300">
              <a:solidFill>
                <a:srgbClr val="273239"/>
              </a:solidFill>
              <a:highlight>
                <a:srgbClr val="FFFFFF"/>
              </a:highlight>
            </a:endParaRPr>
          </a:p>
          <a:p>
            <a:pPr indent="0" lvl="0" marL="0" rtl="0" algn="l">
              <a:spcBef>
                <a:spcPts val="1200"/>
              </a:spcBef>
              <a:spcAft>
                <a:spcPts val="0"/>
              </a:spcAft>
              <a:buNone/>
            </a:pPr>
            <a:r>
              <a:rPr lang="en" sz="1300">
                <a:solidFill>
                  <a:srgbClr val="273239"/>
                </a:solidFill>
                <a:highlight>
                  <a:srgbClr val="FFFFFF"/>
                </a:highlight>
              </a:rPr>
              <a:t>It's</a:t>
            </a:r>
            <a:r>
              <a:rPr lang="en" sz="1300">
                <a:solidFill>
                  <a:srgbClr val="273239"/>
                </a:solidFill>
                <a:highlight>
                  <a:srgbClr val="FFFFFF"/>
                </a:highlight>
              </a:rPr>
              <a:t> very difficult for the users to remember all the different </a:t>
            </a:r>
            <a:r>
              <a:rPr lang="en" sz="1300">
                <a:solidFill>
                  <a:srgbClr val="273239"/>
                </a:solidFill>
                <a:highlight>
                  <a:srgbClr val="FFFFFF"/>
                </a:highlight>
                <a:uFill>
                  <a:noFill/>
                </a:uFill>
                <a:hlinkClick r:id="rId6">
                  <a:extLst>
                    <a:ext uri="{A12FA001-AC4F-418D-AE19-62706E023703}">
                      <ahyp:hlinkClr val="tx"/>
                    </a:ext>
                  </a:extLst>
                </a:hlinkClick>
              </a:rPr>
              <a:t>methods</a:t>
            </a:r>
            <a:r>
              <a:rPr lang="en" sz="1300">
                <a:solidFill>
                  <a:srgbClr val="273239"/>
                </a:solidFill>
                <a:highlight>
                  <a:srgbClr val="FFFFFF"/>
                </a:highlight>
              </a:rPr>
              <a:t>, syntax, and </a:t>
            </a:r>
            <a:r>
              <a:rPr lang="en" sz="1300">
                <a:solidFill>
                  <a:srgbClr val="273239"/>
                </a:solidFill>
                <a:highlight>
                  <a:srgbClr val="FFFFFF"/>
                </a:highlight>
                <a:uFill>
                  <a:noFill/>
                </a:uFill>
                <a:hlinkClick r:id="rId7">
                  <a:extLst>
                    <a:ext uri="{A12FA001-AC4F-418D-AE19-62706E023703}">
                      <ahyp:hlinkClr val="tx"/>
                    </a:ext>
                  </a:extLst>
                </a:hlinkClick>
              </a:rPr>
              <a:t>constructors</a:t>
            </a:r>
            <a:r>
              <a:rPr lang="en" sz="1300">
                <a:solidFill>
                  <a:srgbClr val="273239"/>
                </a:solidFill>
                <a:highlight>
                  <a:srgbClr val="FFFFFF"/>
                </a:highlight>
              </a:rPr>
              <a:t> present in every collection class. </a:t>
            </a:r>
            <a:endParaRPr sz="1300">
              <a:solidFill>
                <a:srgbClr val="273239"/>
              </a:solidFill>
              <a:highlight>
                <a:srgbClr val="FFFFFF"/>
              </a:highlight>
            </a:endParaRPr>
          </a:p>
          <a:p>
            <a:pPr indent="0" lvl="0" marL="0" rtl="0" algn="l">
              <a:spcBef>
                <a:spcPts val="1200"/>
              </a:spcBef>
              <a:spcAft>
                <a:spcPts val="0"/>
              </a:spcAft>
              <a:buNone/>
            </a:pPr>
            <a:r>
              <a:rPr lang="en" sz="1300">
                <a:solidFill>
                  <a:srgbClr val="273239"/>
                </a:solidFill>
                <a:highlight>
                  <a:srgbClr val="FFFFFF"/>
                </a:highlight>
              </a:rPr>
              <a:t>In ‘Vector’ most of the methods are final, meaning we cannot extend the ’Vector’ class to implement a similar kind of Collection. </a:t>
            </a:r>
            <a:endParaRPr sz="1300">
              <a:solidFill>
                <a:srgbClr val="273239"/>
              </a:solidFill>
              <a:highlight>
                <a:srgbClr val="FFFFFF"/>
              </a:highlight>
            </a:endParaRPr>
          </a:p>
          <a:p>
            <a:pPr indent="0" lvl="0" marL="0" rtl="0" algn="l">
              <a:spcBef>
                <a:spcPts val="1200"/>
              </a:spcBef>
              <a:spcAft>
                <a:spcPts val="1200"/>
              </a:spcAft>
              <a:buNone/>
            </a:pPr>
            <a:r>
              <a:rPr lang="en" sz="1300">
                <a:solidFill>
                  <a:srgbClr val="273239"/>
                </a:solidFill>
                <a:highlight>
                  <a:srgbClr val="FFFFFF"/>
                </a:highlight>
              </a:rPr>
              <a:t>A common interface was needed to deal with above problems.</a:t>
            </a:r>
            <a:endParaRPr sz="1300">
              <a:solidFill>
                <a:srgbClr val="273239"/>
              </a:solidFill>
              <a:highlight>
                <a:srgbClr val="FFFFFF"/>
              </a:highlight>
            </a:endParaRPr>
          </a:p>
        </p:txBody>
      </p:sp>
      <p:pic>
        <p:nvPicPr>
          <p:cNvPr id="69" name="Google Shape;69;p15"/>
          <p:cNvPicPr preferRelativeResize="0"/>
          <p:nvPr/>
        </p:nvPicPr>
        <p:blipFill>
          <a:blip r:embed="rId8">
            <a:alphaModFix/>
          </a:blip>
          <a:stretch>
            <a:fillRect/>
          </a:stretch>
        </p:blipFill>
        <p:spPr>
          <a:xfrm>
            <a:off x="6047100" y="723125"/>
            <a:ext cx="2935800" cy="4389875"/>
          </a:xfrm>
          <a:prstGeom prst="rect">
            <a:avLst/>
          </a:prstGeom>
          <a:noFill/>
          <a:ln>
            <a:noFill/>
          </a:ln>
        </p:spPr>
      </p:pic>
      <p:pic>
        <p:nvPicPr>
          <p:cNvPr id="70" name="Google Shape;70;p15"/>
          <p:cNvPicPr preferRelativeResize="0"/>
          <p:nvPr/>
        </p:nvPicPr>
        <p:blipFill>
          <a:blip r:embed="rId9">
            <a:alphaModFix/>
          </a:blip>
          <a:stretch>
            <a:fillRect/>
          </a:stretch>
        </p:blipFill>
        <p:spPr>
          <a:xfrm>
            <a:off x="4517925" y="4207847"/>
            <a:ext cx="604700" cy="872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1200"/>
              </a:spcAft>
              <a:buNone/>
            </a:pPr>
            <a:r>
              <a:rPr b="1" lang="en" sz="2400">
                <a:solidFill>
                  <a:srgbClr val="1155CC"/>
                </a:solidFill>
                <a:highlight>
                  <a:srgbClr val="FFFFFF"/>
                </a:highlight>
              </a:rPr>
              <a:t>LinkedHashSet</a:t>
            </a:r>
            <a:endParaRPr sz="1300">
              <a:solidFill>
                <a:srgbClr val="273239"/>
              </a:solidFill>
              <a:highlight>
                <a:srgbClr val="FFFFFF"/>
              </a:highlight>
            </a:endParaRPr>
          </a:p>
        </p:txBody>
      </p:sp>
      <p:sp>
        <p:nvSpPr>
          <p:cNvPr id="274" name="Google Shape;274;p42"/>
          <p:cNvSpPr txBox="1"/>
          <p:nvPr>
            <p:ph idx="1" type="body"/>
          </p:nvPr>
        </p:nvSpPr>
        <p:spPr>
          <a:xfrm>
            <a:off x="311700" y="1152475"/>
            <a:ext cx="4651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300">
                <a:solidFill>
                  <a:srgbClr val="273239"/>
                </a:solidFill>
                <a:highlight>
                  <a:srgbClr val="FFFFFF"/>
                </a:highlight>
              </a:rPr>
              <a:t>A LinkedHashSet is very similar to a HashSet. The difference is that this uses a doubly linked list to store the data and retains the ordering of the elements. </a:t>
            </a:r>
            <a:endParaRPr/>
          </a:p>
        </p:txBody>
      </p:sp>
      <p:pic>
        <p:nvPicPr>
          <p:cNvPr id="275" name="Google Shape;275;p42"/>
          <p:cNvPicPr preferRelativeResize="0"/>
          <p:nvPr/>
        </p:nvPicPr>
        <p:blipFill>
          <a:blip r:embed="rId3">
            <a:alphaModFix/>
          </a:blip>
          <a:stretch>
            <a:fillRect/>
          </a:stretch>
        </p:blipFill>
        <p:spPr>
          <a:xfrm>
            <a:off x="5271075" y="1170125"/>
            <a:ext cx="3720525" cy="3370454"/>
          </a:xfrm>
          <a:prstGeom prst="rect">
            <a:avLst/>
          </a:prstGeom>
          <a:noFill/>
          <a:ln>
            <a:noFill/>
          </a:ln>
        </p:spPr>
      </p:pic>
      <p:sp>
        <p:nvSpPr>
          <p:cNvPr id="276" name="Google Shape;276;p42"/>
          <p:cNvSpPr txBox="1"/>
          <p:nvPr/>
        </p:nvSpPr>
        <p:spPr>
          <a:xfrm>
            <a:off x="8005875" y="3789300"/>
            <a:ext cx="3000000" cy="1354200"/>
          </a:xfrm>
          <a:prstGeom prst="rect">
            <a:avLst/>
          </a:prstGeom>
          <a:noFill/>
          <a:ln>
            <a:noFill/>
          </a:ln>
        </p:spPr>
        <p:txBody>
          <a:bodyPr anchorCtr="0" anchor="t" bIns="91425" lIns="91425" spcFirstLastPara="1" rIns="91425" wrap="square" tIns="91425">
            <a:spAutoFit/>
          </a:bodyPr>
          <a:lstStyle/>
          <a:p>
            <a:pPr indent="0" lvl="0" marL="190500" marR="190500" rtl="0" algn="l">
              <a:lnSpc>
                <a:spcPct val="115000"/>
              </a:lnSpc>
              <a:spcBef>
                <a:spcPts val="0"/>
              </a:spcBef>
              <a:spcAft>
                <a:spcPts val="0"/>
              </a:spcAft>
              <a:buNone/>
            </a:pPr>
            <a:r>
              <a:rPr b="1" lang="en" sz="700">
                <a:solidFill>
                  <a:srgbClr val="273239"/>
                </a:solidFill>
                <a:highlight>
                  <a:srgbClr val="FFFFFF"/>
                </a:highlight>
              </a:rPr>
              <a:t>Output:</a:t>
            </a:r>
            <a:r>
              <a:rPr lang="en" sz="700">
                <a:solidFill>
                  <a:srgbClr val="273239"/>
                </a:solidFill>
                <a:highlight>
                  <a:srgbClr val="FFFFFF"/>
                </a:highlight>
              </a:rPr>
              <a:t> </a:t>
            </a:r>
            <a:endParaRPr sz="700">
              <a:solidFill>
                <a:srgbClr val="273239"/>
              </a:solidFill>
              <a:highlight>
                <a:srgbClr val="FFFFFF"/>
              </a:highlight>
            </a:endParaRPr>
          </a:p>
          <a:p>
            <a:pPr indent="0" lvl="0" marL="190500" marR="190500" rtl="0" algn="l">
              <a:lnSpc>
                <a:spcPct val="115000"/>
              </a:lnSpc>
              <a:spcBef>
                <a:spcPts val="800"/>
              </a:spcBef>
              <a:spcAft>
                <a:spcPts val="0"/>
              </a:spcAft>
              <a:buNone/>
            </a:pPr>
            <a:r>
              <a:rPr lang="en" sz="600">
                <a:solidFill>
                  <a:srgbClr val="273239"/>
                </a:solidFill>
                <a:latin typeface="Courier New"/>
                <a:ea typeface="Courier New"/>
                <a:cs typeface="Courier New"/>
                <a:sym typeface="Courier New"/>
              </a:rPr>
              <a:t>Geeks</a:t>
            </a:r>
            <a:endParaRPr sz="600">
              <a:solidFill>
                <a:srgbClr val="273239"/>
              </a:solidFill>
              <a:latin typeface="Courier New"/>
              <a:ea typeface="Courier New"/>
              <a:cs typeface="Courier New"/>
              <a:sym typeface="Courier New"/>
            </a:endParaRPr>
          </a:p>
          <a:p>
            <a:pPr indent="0" lvl="0" marL="190500" marR="190500" rtl="0" algn="l">
              <a:lnSpc>
                <a:spcPct val="115000"/>
              </a:lnSpc>
              <a:spcBef>
                <a:spcPts val="800"/>
              </a:spcBef>
              <a:spcAft>
                <a:spcPts val="0"/>
              </a:spcAft>
              <a:buNone/>
            </a:pPr>
            <a:r>
              <a:rPr lang="en" sz="600">
                <a:solidFill>
                  <a:srgbClr val="273239"/>
                </a:solidFill>
                <a:latin typeface="Courier New"/>
                <a:ea typeface="Courier New"/>
                <a:cs typeface="Courier New"/>
                <a:sym typeface="Courier New"/>
              </a:rPr>
              <a:t>For</a:t>
            </a:r>
            <a:endParaRPr sz="600">
              <a:solidFill>
                <a:srgbClr val="273239"/>
              </a:solidFill>
              <a:latin typeface="Courier New"/>
              <a:ea typeface="Courier New"/>
              <a:cs typeface="Courier New"/>
              <a:sym typeface="Courier New"/>
            </a:endParaRPr>
          </a:p>
          <a:p>
            <a:pPr indent="0" lvl="0" marL="190500" marR="190500" rtl="0" algn="l">
              <a:lnSpc>
                <a:spcPct val="115000"/>
              </a:lnSpc>
              <a:spcBef>
                <a:spcPts val="800"/>
              </a:spcBef>
              <a:spcAft>
                <a:spcPts val="0"/>
              </a:spcAft>
              <a:buNone/>
            </a:pPr>
            <a:r>
              <a:rPr lang="en" sz="600">
                <a:solidFill>
                  <a:srgbClr val="273239"/>
                </a:solidFill>
                <a:latin typeface="Courier New"/>
                <a:ea typeface="Courier New"/>
                <a:cs typeface="Courier New"/>
                <a:sym typeface="Courier New"/>
              </a:rPr>
              <a:t>Is</a:t>
            </a:r>
            <a:endParaRPr sz="600">
              <a:solidFill>
                <a:srgbClr val="273239"/>
              </a:solidFill>
              <a:latin typeface="Courier New"/>
              <a:ea typeface="Courier New"/>
              <a:cs typeface="Courier New"/>
              <a:sym typeface="Courier New"/>
            </a:endParaRPr>
          </a:p>
          <a:p>
            <a:pPr indent="0" lvl="0" marL="190500" marR="190500" rtl="0" algn="l">
              <a:lnSpc>
                <a:spcPct val="115000"/>
              </a:lnSpc>
              <a:spcBef>
                <a:spcPts val="800"/>
              </a:spcBef>
              <a:spcAft>
                <a:spcPts val="0"/>
              </a:spcAft>
              <a:buNone/>
            </a:pPr>
            <a:r>
              <a:rPr lang="en" sz="600">
                <a:solidFill>
                  <a:srgbClr val="273239"/>
                </a:solidFill>
                <a:latin typeface="Courier New"/>
                <a:ea typeface="Courier New"/>
                <a:cs typeface="Courier New"/>
                <a:sym typeface="Courier New"/>
              </a:rPr>
              <a:t>Very helpful</a:t>
            </a:r>
            <a:endParaRPr sz="600">
              <a:solidFill>
                <a:srgbClr val="273239"/>
              </a:solidFill>
              <a:latin typeface="Courier New"/>
              <a:ea typeface="Courier New"/>
              <a:cs typeface="Courier New"/>
              <a:sym typeface="Courier New"/>
            </a:endParaRPr>
          </a:p>
          <a:p>
            <a:pPr indent="0" lvl="0" marL="190500" marR="190500" rtl="0" algn="l">
              <a:lnSpc>
                <a:spcPct val="115000"/>
              </a:lnSpc>
              <a:spcBef>
                <a:spcPts val="800"/>
              </a:spcBef>
              <a:spcAft>
                <a:spcPts val="800"/>
              </a:spcAft>
              <a:buNone/>
            </a:pPr>
            <a:r>
              <a:t/>
            </a:r>
            <a:endParaRPr b="1" sz="700">
              <a:solidFill>
                <a:srgbClr val="273239"/>
              </a:solidFill>
              <a:highlight>
                <a:srgbClr val="FFFFFF"/>
              </a:highlight>
            </a:endParaRPr>
          </a:p>
        </p:txBody>
      </p:sp>
      <p:pic>
        <p:nvPicPr>
          <p:cNvPr id="277" name="Google Shape;277;p42"/>
          <p:cNvPicPr preferRelativeResize="0"/>
          <p:nvPr/>
        </p:nvPicPr>
        <p:blipFill>
          <a:blip r:embed="rId4">
            <a:alphaModFix/>
          </a:blip>
          <a:stretch>
            <a:fillRect/>
          </a:stretch>
        </p:blipFill>
        <p:spPr>
          <a:xfrm>
            <a:off x="152975" y="2231174"/>
            <a:ext cx="5118099" cy="220530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43"/>
          <p:cNvPicPr preferRelativeResize="0"/>
          <p:nvPr/>
        </p:nvPicPr>
        <p:blipFill rotWithShape="1">
          <a:blip r:embed="rId3">
            <a:alphaModFix/>
          </a:blip>
          <a:srcRect b="0" l="0" r="0" t="8617"/>
          <a:stretch/>
        </p:blipFill>
        <p:spPr>
          <a:xfrm>
            <a:off x="4719500" y="1535250"/>
            <a:ext cx="4424499" cy="2833101"/>
          </a:xfrm>
          <a:prstGeom prst="rect">
            <a:avLst/>
          </a:prstGeom>
          <a:noFill/>
          <a:ln>
            <a:noFill/>
          </a:ln>
        </p:spPr>
      </p:pic>
      <p:sp>
        <p:nvSpPr>
          <p:cNvPr id="283" name="Google Shape;283;p43"/>
          <p:cNvSpPr txBox="1"/>
          <p:nvPr>
            <p:ph type="title"/>
          </p:nvPr>
        </p:nvSpPr>
        <p:spPr>
          <a:xfrm>
            <a:off x="83100" y="2164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1" lang="en" sz="2400">
                <a:solidFill>
                  <a:srgbClr val="1155CC"/>
                </a:solidFill>
                <a:highlight>
                  <a:srgbClr val="FFFFFF"/>
                </a:highlight>
              </a:rPr>
              <a:t>Interfaces that extend the Collection Interface</a:t>
            </a:r>
            <a:endParaRPr b="1" sz="2400">
              <a:solidFill>
                <a:srgbClr val="1155CC"/>
              </a:solidFill>
              <a:highlight>
                <a:srgbClr val="FFFFFF"/>
              </a:highlight>
            </a:endParaRPr>
          </a:p>
          <a:p>
            <a:pPr indent="0" lvl="0" marL="0" rtl="0" algn="l">
              <a:spcBef>
                <a:spcPts val="0"/>
              </a:spcBef>
              <a:spcAft>
                <a:spcPts val="0"/>
              </a:spcAft>
              <a:buNone/>
            </a:pPr>
            <a:r>
              <a:t/>
            </a:r>
            <a:endParaRPr b="1" sz="2400">
              <a:solidFill>
                <a:srgbClr val="1155CC"/>
              </a:solidFill>
              <a:highlight>
                <a:srgbClr val="FFFFFF"/>
              </a:highlight>
            </a:endParaRPr>
          </a:p>
        </p:txBody>
      </p:sp>
      <p:sp>
        <p:nvSpPr>
          <p:cNvPr id="284" name="Google Shape;284;p43"/>
          <p:cNvSpPr txBox="1"/>
          <p:nvPr>
            <p:ph idx="1" type="body"/>
          </p:nvPr>
        </p:nvSpPr>
        <p:spPr>
          <a:xfrm>
            <a:off x="55600" y="923875"/>
            <a:ext cx="5011500" cy="3416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605"/>
              <a:buFont typeface="Arial"/>
              <a:buNone/>
            </a:pPr>
            <a:r>
              <a:rPr b="1" lang="en" sz="1115">
                <a:solidFill>
                  <a:srgbClr val="273239"/>
                </a:solidFill>
                <a:highlight>
                  <a:srgbClr val="FFFFFF"/>
                </a:highlight>
              </a:rPr>
              <a:t>7. </a:t>
            </a:r>
            <a:r>
              <a:rPr b="1" lang="en" sz="1115">
                <a:solidFill>
                  <a:srgbClr val="273239"/>
                </a:solidFill>
                <a:highlight>
                  <a:srgbClr val="FFFFFF"/>
                </a:highlight>
                <a:uFill>
                  <a:noFill/>
                </a:uFill>
                <a:hlinkClick r:id="rId4">
                  <a:extLst>
                    <a:ext uri="{A12FA001-AC4F-418D-AE19-62706E023703}">
                      <ahyp:hlinkClr val="tx"/>
                    </a:ext>
                  </a:extLst>
                </a:hlinkClick>
              </a:rPr>
              <a:t>Sorted Set Interface</a:t>
            </a:r>
            <a:r>
              <a:rPr b="1" lang="en" sz="1115">
                <a:solidFill>
                  <a:srgbClr val="273239"/>
                </a:solidFill>
                <a:highlight>
                  <a:srgbClr val="FFFFFF"/>
                </a:highlight>
              </a:rPr>
              <a:t>:</a:t>
            </a:r>
            <a:r>
              <a:rPr b="1" lang="en" sz="914">
                <a:solidFill>
                  <a:srgbClr val="273239"/>
                </a:solidFill>
                <a:highlight>
                  <a:srgbClr val="FFFFFF"/>
                </a:highlight>
              </a:rPr>
              <a:t> </a:t>
            </a:r>
            <a:r>
              <a:rPr lang="en" sz="1014">
                <a:solidFill>
                  <a:srgbClr val="273239"/>
                </a:solidFill>
                <a:highlight>
                  <a:srgbClr val="FFFFFF"/>
                </a:highlight>
              </a:rPr>
              <a:t>This interface is very similar to the set interface. The only difference is that this interface has extra methods that maintain the ordering of the elements. The sorted set interface extends the set interface and is used to handle the data which needs to be sorted. The class which implements this interface is TreeSet. Since this class implements the SortedSet, we can instantiate a SortedSet object with this class. For example,</a:t>
            </a:r>
            <a:endParaRPr sz="1014">
              <a:solidFill>
                <a:srgbClr val="273239"/>
              </a:solidFill>
              <a:highlight>
                <a:srgbClr val="FFFFFF"/>
              </a:highlight>
            </a:endParaRPr>
          </a:p>
          <a:p>
            <a:pPr indent="0" lvl="0" marL="0" marR="0" rtl="0" algn="l">
              <a:lnSpc>
                <a:spcPct val="115000"/>
              </a:lnSpc>
              <a:spcBef>
                <a:spcPts val="800"/>
              </a:spcBef>
              <a:spcAft>
                <a:spcPts val="0"/>
              </a:spcAft>
              <a:buClr>
                <a:srgbClr val="000000"/>
              </a:buClr>
              <a:buSzPts val="605"/>
              <a:buFont typeface="Arial"/>
              <a:buNone/>
            </a:pPr>
            <a:r>
              <a:rPr lang="en" sz="1014">
                <a:solidFill>
                  <a:srgbClr val="273239"/>
                </a:solidFill>
                <a:highlight>
                  <a:srgbClr val="FFFFFF"/>
                </a:highlight>
              </a:rPr>
              <a:t>SortedSet&lt;T&gt; ts = new TreeSet&lt;&gt; (); </a:t>
            </a:r>
            <a:endParaRPr sz="1014">
              <a:solidFill>
                <a:srgbClr val="273239"/>
              </a:solidFill>
              <a:highlight>
                <a:srgbClr val="FFFFFF"/>
              </a:highlight>
            </a:endParaRPr>
          </a:p>
          <a:p>
            <a:pPr indent="0" lvl="0" marL="0" marR="0" rtl="0" algn="l">
              <a:lnSpc>
                <a:spcPct val="115000"/>
              </a:lnSpc>
              <a:spcBef>
                <a:spcPts val="800"/>
              </a:spcBef>
              <a:spcAft>
                <a:spcPts val="0"/>
              </a:spcAft>
              <a:buClr>
                <a:srgbClr val="000000"/>
              </a:buClr>
              <a:buSzPts val="605"/>
              <a:buFont typeface="Arial"/>
              <a:buNone/>
            </a:pPr>
            <a:r>
              <a:rPr lang="en" sz="1014">
                <a:solidFill>
                  <a:srgbClr val="273239"/>
                </a:solidFill>
                <a:highlight>
                  <a:srgbClr val="FFFFFF"/>
                </a:highlight>
              </a:rPr>
              <a:t>Where T is the type of the object.</a:t>
            </a:r>
            <a:r>
              <a:rPr i="1" lang="en" sz="1500">
                <a:solidFill>
                  <a:srgbClr val="273239"/>
                </a:solidFill>
              </a:rPr>
              <a:t>  </a:t>
            </a:r>
            <a:endParaRPr i="1" sz="1500">
              <a:solidFill>
                <a:srgbClr val="273239"/>
              </a:solidFill>
            </a:endParaRPr>
          </a:p>
          <a:p>
            <a:pPr indent="0" lvl="0" marL="0" rtl="0" algn="l">
              <a:spcBef>
                <a:spcPts val="800"/>
              </a:spcBef>
              <a:spcAft>
                <a:spcPts val="1200"/>
              </a:spcAft>
              <a:buSzPts val="605"/>
              <a:buNone/>
            </a:pPr>
            <a:r>
              <a:t/>
            </a:r>
            <a:endParaRPr sz="814">
              <a:solidFill>
                <a:srgbClr val="273239"/>
              </a:solidFill>
              <a:highlight>
                <a:srgbClr val="FFFFFF"/>
              </a:high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b="1" lang="en" sz="2400">
                <a:solidFill>
                  <a:srgbClr val="1155CC"/>
                </a:solidFill>
                <a:highlight>
                  <a:srgbClr val="FFFFFF"/>
                </a:highlight>
              </a:rPr>
              <a:t>TreeSet</a:t>
            </a:r>
            <a:endParaRPr sz="1300">
              <a:solidFill>
                <a:srgbClr val="273239"/>
              </a:solidFill>
              <a:highlight>
                <a:srgbClr val="FFFFFF"/>
              </a:highlight>
            </a:endParaRPr>
          </a:p>
        </p:txBody>
      </p:sp>
      <p:sp>
        <p:nvSpPr>
          <p:cNvPr id="290" name="Google Shape;290;p44"/>
          <p:cNvSpPr txBox="1"/>
          <p:nvPr>
            <p:ph idx="1" type="body"/>
          </p:nvPr>
        </p:nvSpPr>
        <p:spPr>
          <a:xfrm>
            <a:off x="311700" y="1096875"/>
            <a:ext cx="4651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300">
                <a:solidFill>
                  <a:srgbClr val="273239"/>
                </a:solidFill>
                <a:highlight>
                  <a:srgbClr val="FFFFFF"/>
                </a:highlight>
              </a:rPr>
              <a:t>The TreeSet class uses a Tree for storage. The ordering of the elements is maintained by a set using their natural ordering whether or not an explicit comparator is provided. This must be consistent with equals if it is to correctly implement the Set interface. It can also be ordered by a Comparator provided at set creation time, depending on which constructor is used.</a:t>
            </a:r>
            <a:endParaRPr/>
          </a:p>
        </p:txBody>
      </p:sp>
      <p:pic>
        <p:nvPicPr>
          <p:cNvPr id="291" name="Google Shape;291;p44"/>
          <p:cNvPicPr preferRelativeResize="0"/>
          <p:nvPr/>
        </p:nvPicPr>
        <p:blipFill>
          <a:blip r:embed="rId3">
            <a:alphaModFix/>
          </a:blip>
          <a:stretch>
            <a:fillRect/>
          </a:stretch>
        </p:blipFill>
        <p:spPr>
          <a:xfrm>
            <a:off x="5115300" y="1170125"/>
            <a:ext cx="3457516" cy="3820975"/>
          </a:xfrm>
          <a:prstGeom prst="rect">
            <a:avLst/>
          </a:prstGeom>
          <a:noFill/>
          <a:ln>
            <a:noFill/>
          </a:ln>
        </p:spPr>
      </p:pic>
      <p:sp>
        <p:nvSpPr>
          <p:cNvPr id="292" name="Google Shape;292;p44"/>
          <p:cNvSpPr txBox="1"/>
          <p:nvPr/>
        </p:nvSpPr>
        <p:spPr>
          <a:xfrm>
            <a:off x="8158825" y="3582950"/>
            <a:ext cx="3000000" cy="1458000"/>
          </a:xfrm>
          <a:prstGeom prst="rect">
            <a:avLst/>
          </a:prstGeom>
          <a:noFill/>
          <a:ln>
            <a:noFill/>
          </a:ln>
        </p:spPr>
        <p:txBody>
          <a:bodyPr anchorCtr="0" anchor="t" bIns="91425" lIns="91425" spcFirstLastPara="1" rIns="91425" wrap="square" tIns="91425">
            <a:spAutoFit/>
          </a:bodyPr>
          <a:lstStyle/>
          <a:p>
            <a:pPr indent="0" lvl="0" marL="190500" marR="190500" rtl="0" algn="l">
              <a:lnSpc>
                <a:spcPct val="115000"/>
              </a:lnSpc>
              <a:spcBef>
                <a:spcPts val="0"/>
              </a:spcBef>
              <a:spcAft>
                <a:spcPts val="0"/>
              </a:spcAft>
              <a:buNone/>
            </a:pPr>
            <a:r>
              <a:rPr b="1" lang="en" sz="800">
                <a:solidFill>
                  <a:srgbClr val="273239"/>
                </a:solidFill>
                <a:highlight>
                  <a:srgbClr val="FFFFFF"/>
                </a:highlight>
              </a:rPr>
              <a:t>Output:</a:t>
            </a:r>
            <a:r>
              <a:rPr lang="en" sz="800">
                <a:solidFill>
                  <a:srgbClr val="273239"/>
                </a:solidFill>
                <a:highlight>
                  <a:srgbClr val="FFFFFF"/>
                </a:highlight>
              </a:rPr>
              <a:t> </a:t>
            </a:r>
            <a:endParaRPr sz="800">
              <a:solidFill>
                <a:srgbClr val="273239"/>
              </a:solidFill>
              <a:highlight>
                <a:srgbClr val="FFFFFF"/>
              </a:highlight>
            </a:endParaRPr>
          </a:p>
          <a:p>
            <a:pPr indent="0" lvl="0" marL="190500" marR="190500" rtl="0" algn="l">
              <a:lnSpc>
                <a:spcPct val="115000"/>
              </a:lnSpc>
              <a:spcBef>
                <a:spcPts val="800"/>
              </a:spcBef>
              <a:spcAft>
                <a:spcPts val="0"/>
              </a:spcAft>
              <a:buNone/>
            </a:pPr>
            <a:r>
              <a:rPr lang="en" sz="700">
                <a:solidFill>
                  <a:srgbClr val="273239"/>
                </a:solidFill>
                <a:latin typeface="Courier New"/>
                <a:ea typeface="Courier New"/>
                <a:cs typeface="Courier New"/>
                <a:sym typeface="Courier New"/>
              </a:rPr>
              <a:t>For</a:t>
            </a:r>
            <a:endParaRPr sz="700">
              <a:solidFill>
                <a:srgbClr val="273239"/>
              </a:solidFill>
              <a:latin typeface="Courier New"/>
              <a:ea typeface="Courier New"/>
              <a:cs typeface="Courier New"/>
              <a:sym typeface="Courier New"/>
            </a:endParaRPr>
          </a:p>
          <a:p>
            <a:pPr indent="0" lvl="0" marL="190500" marR="190500" rtl="0" algn="l">
              <a:lnSpc>
                <a:spcPct val="115000"/>
              </a:lnSpc>
              <a:spcBef>
                <a:spcPts val="800"/>
              </a:spcBef>
              <a:spcAft>
                <a:spcPts val="0"/>
              </a:spcAft>
              <a:buNone/>
            </a:pPr>
            <a:r>
              <a:rPr lang="en" sz="700">
                <a:solidFill>
                  <a:srgbClr val="273239"/>
                </a:solidFill>
                <a:latin typeface="Courier New"/>
                <a:ea typeface="Courier New"/>
                <a:cs typeface="Courier New"/>
                <a:sym typeface="Courier New"/>
              </a:rPr>
              <a:t>Geeks</a:t>
            </a:r>
            <a:endParaRPr sz="700">
              <a:solidFill>
                <a:srgbClr val="273239"/>
              </a:solidFill>
              <a:latin typeface="Courier New"/>
              <a:ea typeface="Courier New"/>
              <a:cs typeface="Courier New"/>
              <a:sym typeface="Courier New"/>
            </a:endParaRPr>
          </a:p>
          <a:p>
            <a:pPr indent="0" lvl="0" marL="190500" marR="190500" rtl="0" algn="l">
              <a:lnSpc>
                <a:spcPct val="115000"/>
              </a:lnSpc>
              <a:spcBef>
                <a:spcPts val="800"/>
              </a:spcBef>
              <a:spcAft>
                <a:spcPts val="0"/>
              </a:spcAft>
              <a:buNone/>
            </a:pPr>
            <a:r>
              <a:rPr lang="en" sz="700">
                <a:solidFill>
                  <a:srgbClr val="273239"/>
                </a:solidFill>
                <a:latin typeface="Courier New"/>
                <a:ea typeface="Courier New"/>
                <a:cs typeface="Courier New"/>
                <a:sym typeface="Courier New"/>
              </a:rPr>
              <a:t>Is</a:t>
            </a:r>
            <a:endParaRPr sz="700">
              <a:solidFill>
                <a:srgbClr val="273239"/>
              </a:solidFill>
              <a:latin typeface="Courier New"/>
              <a:ea typeface="Courier New"/>
              <a:cs typeface="Courier New"/>
              <a:sym typeface="Courier New"/>
            </a:endParaRPr>
          </a:p>
          <a:p>
            <a:pPr indent="0" lvl="0" marL="190500" marR="190500" rtl="0" algn="l">
              <a:lnSpc>
                <a:spcPct val="115000"/>
              </a:lnSpc>
              <a:spcBef>
                <a:spcPts val="800"/>
              </a:spcBef>
              <a:spcAft>
                <a:spcPts val="0"/>
              </a:spcAft>
              <a:buNone/>
            </a:pPr>
            <a:r>
              <a:rPr lang="en" sz="700">
                <a:solidFill>
                  <a:srgbClr val="273239"/>
                </a:solidFill>
                <a:latin typeface="Courier New"/>
                <a:ea typeface="Courier New"/>
                <a:cs typeface="Courier New"/>
                <a:sym typeface="Courier New"/>
              </a:rPr>
              <a:t>Very helpful</a:t>
            </a:r>
            <a:endParaRPr sz="700">
              <a:solidFill>
                <a:srgbClr val="273239"/>
              </a:solidFill>
              <a:latin typeface="Courier New"/>
              <a:ea typeface="Courier New"/>
              <a:cs typeface="Courier New"/>
              <a:sym typeface="Courier New"/>
            </a:endParaRPr>
          </a:p>
          <a:p>
            <a:pPr indent="0" lvl="0" marL="190500" marR="190500" rtl="0" algn="l">
              <a:lnSpc>
                <a:spcPct val="115000"/>
              </a:lnSpc>
              <a:spcBef>
                <a:spcPts val="800"/>
              </a:spcBef>
              <a:spcAft>
                <a:spcPts val="800"/>
              </a:spcAft>
              <a:buNone/>
            </a:pPr>
            <a:r>
              <a:t/>
            </a:r>
            <a:endParaRPr b="1" sz="800">
              <a:solidFill>
                <a:srgbClr val="273239"/>
              </a:solidFill>
              <a:highlight>
                <a:srgbClr val="FFFFFF"/>
              </a:highlight>
            </a:endParaRPr>
          </a:p>
        </p:txBody>
      </p:sp>
      <p:pic>
        <p:nvPicPr>
          <p:cNvPr id="293" name="Google Shape;293;p44"/>
          <p:cNvPicPr preferRelativeResize="0"/>
          <p:nvPr/>
        </p:nvPicPr>
        <p:blipFill>
          <a:blip r:embed="rId4">
            <a:alphaModFix/>
          </a:blip>
          <a:stretch>
            <a:fillRect/>
          </a:stretch>
        </p:blipFill>
        <p:spPr>
          <a:xfrm>
            <a:off x="311700" y="2909625"/>
            <a:ext cx="5186799" cy="19072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45"/>
          <p:cNvPicPr preferRelativeResize="0"/>
          <p:nvPr/>
        </p:nvPicPr>
        <p:blipFill>
          <a:blip r:embed="rId3">
            <a:alphaModFix/>
          </a:blip>
          <a:stretch>
            <a:fillRect/>
          </a:stretch>
        </p:blipFill>
        <p:spPr>
          <a:xfrm>
            <a:off x="152400" y="914400"/>
            <a:ext cx="8839201" cy="33152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46"/>
          <p:cNvPicPr preferRelativeResize="0"/>
          <p:nvPr/>
        </p:nvPicPr>
        <p:blipFill rotWithShape="1">
          <a:blip r:embed="rId3">
            <a:alphaModFix/>
          </a:blip>
          <a:srcRect b="0" l="0" r="0" t="8617"/>
          <a:stretch/>
        </p:blipFill>
        <p:spPr>
          <a:xfrm>
            <a:off x="4719500" y="1535250"/>
            <a:ext cx="4424499" cy="2833101"/>
          </a:xfrm>
          <a:prstGeom prst="rect">
            <a:avLst/>
          </a:prstGeom>
          <a:noFill/>
          <a:ln>
            <a:noFill/>
          </a:ln>
        </p:spPr>
      </p:pic>
      <p:sp>
        <p:nvSpPr>
          <p:cNvPr id="304" name="Google Shape;304;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15000"/>
              </a:lnSpc>
              <a:spcBef>
                <a:spcPts val="0"/>
              </a:spcBef>
              <a:spcAft>
                <a:spcPts val="0"/>
              </a:spcAft>
              <a:buNone/>
            </a:pPr>
            <a:r>
              <a:rPr b="1" lang="en" sz="2400">
                <a:solidFill>
                  <a:srgbClr val="1155CC"/>
                </a:solidFill>
                <a:highlight>
                  <a:srgbClr val="FFFFFF"/>
                </a:highlight>
              </a:rPr>
              <a:t>Interfaces that extend the Collection Interface</a:t>
            </a:r>
            <a:endParaRPr b="1" sz="2400">
              <a:solidFill>
                <a:srgbClr val="1155CC"/>
              </a:solidFill>
              <a:highlight>
                <a:srgbClr val="FFFFFF"/>
              </a:highlight>
            </a:endParaRPr>
          </a:p>
          <a:p>
            <a:pPr indent="0" lvl="0" marL="0" rtl="0" algn="l">
              <a:spcBef>
                <a:spcPts val="0"/>
              </a:spcBef>
              <a:spcAft>
                <a:spcPts val="0"/>
              </a:spcAft>
              <a:buNone/>
            </a:pPr>
            <a:r>
              <a:t/>
            </a:r>
            <a:endParaRPr/>
          </a:p>
        </p:txBody>
      </p:sp>
      <p:sp>
        <p:nvSpPr>
          <p:cNvPr id="305" name="Google Shape;305;p46"/>
          <p:cNvSpPr txBox="1"/>
          <p:nvPr>
            <p:ph idx="1" type="body"/>
          </p:nvPr>
        </p:nvSpPr>
        <p:spPr>
          <a:xfrm>
            <a:off x="284200" y="923875"/>
            <a:ext cx="5011500" cy="3416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SzPts val="605"/>
              <a:buNone/>
            </a:pPr>
            <a:r>
              <a:rPr b="1" lang="en" sz="1014">
                <a:solidFill>
                  <a:srgbClr val="273239"/>
                </a:solidFill>
                <a:highlight>
                  <a:srgbClr val="FFFFFF"/>
                </a:highlight>
              </a:rPr>
              <a:t>8. </a:t>
            </a:r>
            <a:r>
              <a:rPr b="1" lang="en" sz="1014">
                <a:solidFill>
                  <a:srgbClr val="273239"/>
                </a:solidFill>
                <a:highlight>
                  <a:srgbClr val="FFFFFF"/>
                </a:highlight>
                <a:uFill>
                  <a:noFill/>
                </a:uFill>
                <a:hlinkClick r:id="rId4">
                  <a:extLst>
                    <a:ext uri="{A12FA001-AC4F-418D-AE19-62706E023703}">
                      <ahyp:hlinkClr val="tx"/>
                    </a:ext>
                  </a:extLst>
                </a:hlinkClick>
              </a:rPr>
              <a:t>Map Interface</a:t>
            </a:r>
            <a:r>
              <a:rPr b="1" lang="en" sz="1014">
                <a:solidFill>
                  <a:srgbClr val="273239"/>
                </a:solidFill>
                <a:highlight>
                  <a:srgbClr val="FFFFFF"/>
                </a:highlight>
              </a:rPr>
              <a:t>: </a:t>
            </a:r>
            <a:r>
              <a:rPr lang="en" sz="914">
                <a:solidFill>
                  <a:srgbClr val="273239"/>
                </a:solidFill>
                <a:highlight>
                  <a:srgbClr val="FFFFFF"/>
                </a:highlight>
              </a:rPr>
              <a:t>A map is a data structure that supports the key-value pair mapping for the data. This interface doesn’t support duplicate keys because the same key cannot have multiple mappings. A map is useful if there is data and we wish to perform operations on the basis of the key. This map interface is implemented by various classes like </a:t>
            </a:r>
            <a:r>
              <a:rPr lang="en" sz="914">
                <a:solidFill>
                  <a:srgbClr val="273239"/>
                </a:solidFill>
                <a:highlight>
                  <a:srgbClr val="FFFFFF"/>
                </a:highlight>
                <a:uFill>
                  <a:noFill/>
                </a:uFill>
                <a:hlinkClick r:id="rId5">
                  <a:extLst>
                    <a:ext uri="{A12FA001-AC4F-418D-AE19-62706E023703}">
                      <ahyp:hlinkClr val="tx"/>
                    </a:ext>
                  </a:extLst>
                </a:hlinkClick>
              </a:rPr>
              <a:t>HashMap</a:t>
            </a:r>
            <a:r>
              <a:rPr lang="en" sz="914">
                <a:solidFill>
                  <a:srgbClr val="273239"/>
                </a:solidFill>
                <a:highlight>
                  <a:srgbClr val="FFFFFF"/>
                </a:highlight>
              </a:rPr>
              <a:t>, </a:t>
            </a:r>
            <a:r>
              <a:rPr lang="en" sz="914">
                <a:solidFill>
                  <a:srgbClr val="273239"/>
                </a:solidFill>
                <a:highlight>
                  <a:srgbClr val="FFFFFF"/>
                </a:highlight>
                <a:uFill>
                  <a:noFill/>
                </a:uFill>
                <a:hlinkClick r:id="rId6">
                  <a:extLst>
                    <a:ext uri="{A12FA001-AC4F-418D-AE19-62706E023703}">
                      <ahyp:hlinkClr val="tx"/>
                    </a:ext>
                  </a:extLst>
                </a:hlinkClick>
              </a:rPr>
              <a:t>TreeMap</a:t>
            </a:r>
            <a:r>
              <a:rPr lang="en" sz="914">
                <a:solidFill>
                  <a:srgbClr val="273239"/>
                </a:solidFill>
                <a:highlight>
                  <a:srgbClr val="FFFFFF"/>
                </a:highlight>
              </a:rPr>
              <a:t>, etc. Since all the subclasses implement the map, we can instantiate a map object with any of these classes. For example,</a:t>
            </a:r>
            <a:endParaRPr sz="914">
              <a:solidFill>
                <a:srgbClr val="273239"/>
              </a:solidFill>
              <a:highlight>
                <a:srgbClr val="FFFFFF"/>
              </a:highlight>
            </a:endParaRPr>
          </a:p>
          <a:p>
            <a:pPr indent="0" lvl="0" marL="0" marR="0" rtl="0" algn="l">
              <a:lnSpc>
                <a:spcPct val="115000"/>
              </a:lnSpc>
              <a:spcBef>
                <a:spcPts val="800"/>
              </a:spcBef>
              <a:spcAft>
                <a:spcPts val="0"/>
              </a:spcAft>
              <a:buSzPts val="605"/>
              <a:buNone/>
            </a:pPr>
            <a:r>
              <a:rPr lang="en" sz="914">
                <a:solidFill>
                  <a:srgbClr val="273239"/>
                </a:solidFill>
                <a:highlight>
                  <a:srgbClr val="FFFFFF"/>
                </a:highlight>
              </a:rPr>
              <a:t> </a:t>
            </a:r>
            <a:endParaRPr sz="914">
              <a:solidFill>
                <a:srgbClr val="273239"/>
              </a:solidFill>
              <a:highlight>
                <a:srgbClr val="FFFFFF"/>
              </a:highlight>
            </a:endParaRPr>
          </a:p>
          <a:p>
            <a:pPr indent="0" lvl="0" marL="0" marR="0" rtl="0" algn="l">
              <a:lnSpc>
                <a:spcPct val="115000"/>
              </a:lnSpc>
              <a:spcBef>
                <a:spcPts val="800"/>
              </a:spcBef>
              <a:spcAft>
                <a:spcPts val="0"/>
              </a:spcAft>
              <a:buSzPts val="605"/>
              <a:buNone/>
            </a:pPr>
            <a:r>
              <a:rPr lang="en" sz="914">
                <a:solidFill>
                  <a:srgbClr val="273239"/>
                </a:solidFill>
                <a:highlight>
                  <a:srgbClr val="FFFFFF"/>
                </a:highlight>
              </a:rPr>
              <a:t>Map&lt;T&gt; hm = new HashMap&lt;&gt; (); </a:t>
            </a:r>
            <a:endParaRPr sz="914">
              <a:solidFill>
                <a:srgbClr val="273239"/>
              </a:solidFill>
              <a:highlight>
                <a:srgbClr val="FFFFFF"/>
              </a:highlight>
            </a:endParaRPr>
          </a:p>
          <a:p>
            <a:pPr indent="0" lvl="0" marL="0" marR="0" rtl="0" algn="l">
              <a:lnSpc>
                <a:spcPct val="115000"/>
              </a:lnSpc>
              <a:spcBef>
                <a:spcPts val="800"/>
              </a:spcBef>
              <a:spcAft>
                <a:spcPts val="0"/>
              </a:spcAft>
              <a:buSzPts val="605"/>
              <a:buNone/>
            </a:pPr>
            <a:r>
              <a:rPr lang="en" sz="914">
                <a:solidFill>
                  <a:srgbClr val="273239"/>
                </a:solidFill>
                <a:highlight>
                  <a:srgbClr val="FFFFFF"/>
                </a:highlight>
              </a:rPr>
              <a:t>Map&lt;T&gt; tm = new TreeMap&lt;&gt; ();</a:t>
            </a:r>
            <a:endParaRPr sz="914">
              <a:solidFill>
                <a:srgbClr val="273239"/>
              </a:solidFill>
              <a:highlight>
                <a:srgbClr val="FFFFFF"/>
              </a:highlight>
            </a:endParaRPr>
          </a:p>
          <a:p>
            <a:pPr indent="0" lvl="0" marL="0" marR="0" rtl="0" algn="l">
              <a:lnSpc>
                <a:spcPct val="115000"/>
              </a:lnSpc>
              <a:spcBef>
                <a:spcPts val="800"/>
              </a:spcBef>
              <a:spcAft>
                <a:spcPts val="0"/>
              </a:spcAft>
              <a:buSzPts val="605"/>
              <a:buNone/>
            </a:pPr>
            <a:r>
              <a:rPr lang="en" sz="914">
                <a:solidFill>
                  <a:srgbClr val="273239"/>
                </a:solidFill>
                <a:highlight>
                  <a:srgbClr val="FFFFFF"/>
                </a:highlight>
              </a:rPr>
              <a:t> </a:t>
            </a:r>
            <a:endParaRPr sz="914">
              <a:solidFill>
                <a:srgbClr val="273239"/>
              </a:solidFill>
              <a:highlight>
                <a:srgbClr val="FFFFFF"/>
              </a:highlight>
            </a:endParaRPr>
          </a:p>
          <a:p>
            <a:pPr indent="0" lvl="0" marL="0" marR="0" rtl="0" algn="l">
              <a:lnSpc>
                <a:spcPct val="115000"/>
              </a:lnSpc>
              <a:spcBef>
                <a:spcPts val="800"/>
              </a:spcBef>
              <a:spcAft>
                <a:spcPts val="0"/>
              </a:spcAft>
              <a:buSzPts val="605"/>
              <a:buNone/>
            </a:pPr>
            <a:r>
              <a:rPr lang="en" sz="914">
                <a:solidFill>
                  <a:srgbClr val="273239"/>
                </a:solidFill>
                <a:highlight>
                  <a:srgbClr val="FFFFFF"/>
                </a:highlight>
              </a:rPr>
              <a:t>Where T is the type of the object. </a:t>
            </a:r>
            <a:endParaRPr i="1" sz="1400">
              <a:solidFill>
                <a:srgbClr val="273239"/>
              </a:solidFill>
            </a:endParaRPr>
          </a:p>
          <a:p>
            <a:pPr indent="0" lvl="0" marL="0" rtl="0" algn="l">
              <a:spcBef>
                <a:spcPts val="800"/>
              </a:spcBef>
              <a:spcAft>
                <a:spcPts val="1200"/>
              </a:spcAft>
              <a:buSzPts val="605"/>
              <a:buNone/>
            </a:pPr>
            <a:r>
              <a:t/>
            </a:r>
            <a:endParaRPr sz="814">
              <a:solidFill>
                <a:srgbClr val="273239"/>
              </a:solidFill>
              <a:highlight>
                <a:srgbClr val="FFFFFF"/>
              </a:high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b="1" lang="en" sz="2400">
                <a:solidFill>
                  <a:srgbClr val="1155CC"/>
                </a:solidFill>
                <a:highlight>
                  <a:srgbClr val="FFFFFF"/>
                </a:highlight>
              </a:rPr>
              <a:t>HashMap</a:t>
            </a:r>
            <a:endParaRPr sz="1300">
              <a:solidFill>
                <a:srgbClr val="273239"/>
              </a:solidFill>
              <a:highlight>
                <a:srgbClr val="FFFFFF"/>
              </a:highlight>
            </a:endParaRPr>
          </a:p>
        </p:txBody>
      </p:sp>
      <p:sp>
        <p:nvSpPr>
          <p:cNvPr id="311" name="Google Shape;311;p47"/>
          <p:cNvSpPr txBox="1"/>
          <p:nvPr>
            <p:ph idx="1" type="body"/>
          </p:nvPr>
        </p:nvSpPr>
        <p:spPr>
          <a:xfrm>
            <a:off x="311700" y="1152475"/>
            <a:ext cx="4651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300">
                <a:solidFill>
                  <a:srgbClr val="273239"/>
                </a:solidFill>
                <a:highlight>
                  <a:srgbClr val="FFFFFF"/>
                </a:highlight>
              </a:rPr>
              <a:t>HashMap provides the basic implementation of the Map interface of Java. It stores the data in (Key, Value) pairs. To access a value in a HashMap, we must know its key. HashMap uses a technique called Hashing.</a:t>
            </a:r>
            <a:endParaRPr sz="1300">
              <a:solidFill>
                <a:srgbClr val="273239"/>
              </a:solidFill>
              <a:highlight>
                <a:srgbClr val="FFFFFF"/>
              </a:highlight>
            </a:endParaRPr>
          </a:p>
          <a:p>
            <a:pPr indent="0" lvl="0" marL="0" rtl="0" algn="l">
              <a:spcBef>
                <a:spcPts val="1200"/>
              </a:spcBef>
              <a:spcAft>
                <a:spcPts val="1200"/>
              </a:spcAft>
              <a:buNone/>
            </a:pPr>
            <a:r>
              <a:rPr lang="en" sz="1300">
                <a:solidFill>
                  <a:srgbClr val="273239"/>
                </a:solidFill>
                <a:highlight>
                  <a:srgbClr val="FFFFFF"/>
                </a:highlight>
              </a:rPr>
              <a:t>Hashing is a technique of converting a large String to a small String that represents the same String so that the indexing and search operations are faster. HashSet also uses HashMap internally. </a:t>
            </a:r>
            <a:endParaRPr/>
          </a:p>
        </p:txBody>
      </p:sp>
      <p:sp>
        <p:nvSpPr>
          <p:cNvPr id="312" name="Google Shape;312;p47"/>
          <p:cNvSpPr txBox="1"/>
          <p:nvPr/>
        </p:nvSpPr>
        <p:spPr>
          <a:xfrm>
            <a:off x="1416650" y="3199625"/>
            <a:ext cx="3000000" cy="1977600"/>
          </a:xfrm>
          <a:prstGeom prst="rect">
            <a:avLst/>
          </a:prstGeom>
          <a:noFill/>
          <a:ln>
            <a:noFill/>
          </a:ln>
        </p:spPr>
        <p:txBody>
          <a:bodyPr anchorCtr="0" anchor="t" bIns="91425" lIns="91425" spcFirstLastPara="1" rIns="91425" wrap="square" tIns="91425">
            <a:spAutoFit/>
          </a:bodyPr>
          <a:lstStyle/>
          <a:p>
            <a:pPr indent="0" lvl="0" marL="190500" marR="190500" rtl="0" algn="l">
              <a:lnSpc>
                <a:spcPct val="115000"/>
              </a:lnSpc>
              <a:spcBef>
                <a:spcPts val="0"/>
              </a:spcBef>
              <a:spcAft>
                <a:spcPts val="0"/>
              </a:spcAft>
              <a:buNone/>
            </a:pPr>
            <a:r>
              <a:rPr b="1" lang="en" sz="1300">
                <a:solidFill>
                  <a:srgbClr val="273239"/>
                </a:solidFill>
                <a:highlight>
                  <a:srgbClr val="FFFFFF"/>
                </a:highlight>
              </a:rPr>
              <a:t>Output:</a:t>
            </a:r>
            <a:r>
              <a:rPr lang="en" sz="1300">
                <a:solidFill>
                  <a:srgbClr val="273239"/>
                </a:solidFill>
                <a:highlight>
                  <a:srgbClr val="FFFFFF"/>
                </a:highlight>
              </a:rPr>
              <a:t> </a:t>
            </a:r>
            <a:endParaRPr sz="1300">
              <a:solidFill>
                <a:srgbClr val="273239"/>
              </a:solidFill>
              <a:highlight>
                <a:srgbClr val="FFFFFF"/>
              </a:highlight>
            </a:endParaRPr>
          </a:p>
          <a:p>
            <a:pPr indent="0" lvl="0" marL="190500" marR="190500" rtl="0" algn="l">
              <a:lnSpc>
                <a:spcPct val="115000"/>
              </a:lnSpc>
              <a:spcBef>
                <a:spcPts val="800"/>
              </a:spcBef>
              <a:spcAft>
                <a:spcPts val="0"/>
              </a:spcAft>
              <a:buNone/>
            </a:pPr>
            <a:r>
              <a:rPr lang="en" sz="1200">
                <a:solidFill>
                  <a:srgbClr val="273239"/>
                </a:solidFill>
                <a:latin typeface="Courier New"/>
                <a:ea typeface="Courier New"/>
                <a:cs typeface="Courier New"/>
                <a:sym typeface="Courier New"/>
              </a:rPr>
              <a:t>Value for 1 is Geeks</a:t>
            </a:r>
            <a:endParaRPr sz="1200">
              <a:solidFill>
                <a:srgbClr val="273239"/>
              </a:solidFill>
              <a:latin typeface="Courier New"/>
              <a:ea typeface="Courier New"/>
              <a:cs typeface="Courier New"/>
              <a:sym typeface="Courier New"/>
            </a:endParaRPr>
          </a:p>
          <a:p>
            <a:pPr indent="0" lvl="0" marL="190500" marR="190500" rtl="0" algn="l">
              <a:lnSpc>
                <a:spcPct val="115000"/>
              </a:lnSpc>
              <a:spcBef>
                <a:spcPts val="800"/>
              </a:spcBef>
              <a:spcAft>
                <a:spcPts val="0"/>
              </a:spcAft>
              <a:buNone/>
            </a:pPr>
            <a:r>
              <a:rPr lang="en" sz="1200">
                <a:solidFill>
                  <a:srgbClr val="273239"/>
                </a:solidFill>
                <a:latin typeface="Courier New"/>
                <a:ea typeface="Courier New"/>
                <a:cs typeface="Courier New"/>
                <a:sym typeface="Courier New"/>
              </a:rPr>
              <a:t>1 Geeks</a:t>
            </a:r>
            <a:endParaRPr sz="1200">
              <a:solidFill>
                <a:srgbClr val="273239"/>
              </a:solidFill>
              <a:latin typeface="Courier New"/>
              <a:ea typeface="Courier New"/>
              <a:cs typeface="Courier New"/>
              <a:sym typeface="Courier New"/>
            </a:endParaRPr>
          </a:p>
          <a:p>
            <a:pPr indent="0" lvl="0" marL="190500" marR="190500" rtl="0" algn="l">
              <a:lnSpc>
                <a:spcPct val="115000"/>
              </a:lnSpc>
              <a:spcBef>
                <a:spcPts val="800"/>
              </a:spcBef>
              <a:spcAft>
                <a:spcPts val="0"/>
              </a:spcAft>
              <a:buNone/>
            </a:pPr>
            <a:r>
              <a:rPr lang="en" sz="1200">
                <a:solidFill>
                  <a:srgbClr val="273239"/>
                </a:solidFill>
                <a:latin typeface="Courier New"/>
                <a:ea typeface="Courier New"/>
                <a:cs typeface="Courier New"/>
                <a:sym typeface="Courier New"/>
              </a:rPr>
              <a:t>2 For</a:t>
            </a:r>
            <a:endParaRPr sz="1200">
              <a:solidFill>
                <a:srgbClr val="273239"/>
              </a:solidFill>
              <a:latin typeface="Courier New"/>
              <a:ea typeface="Courier New"/>
              <a:cs typeface="Courier New"/>
              <a:sym typeface="Courier New"/>
            </a:endParaRPr>
          </a:p>
          <a:p>
            <a:pPr indent="0" lvl="0" marL="190500" marR="190500" rtl="0" algn="l">
              <a:lnSpc>
                <a:spcPct val="115000"/>
              </a:lnSpc>
              <a:spcBef>
                <a:spcPts val="800"/>
              </a:spcBef>
              <a:spcAft>
                <a:spcPts val="0"/>
              </a:spcAft>
              <a:buNone/>
            </a:pPr>
            <a:r>
              <a:rPr lang="en" sz="1200">
                <a:solidFill>
                  <a:srgbClr val="273239"/>
                </a:solidFill>
                <a:latin typeface="Courier New"/>
                <a:ea typeface="Courier New"/>
                <a:cs typeface="Courier New"/>
                <a:sym typeface="Courier New"/>
              </a:rPr>
              <a:t>3 Geeks</a:t>
            </a:r>
            <a:endParaRPr sz="1200">
              <a:solidFill>
                <a:srgbClr val="273239"/>
              </a:solidFill>
              <a:latin typeface="Courier New"/>
              <a:ea typeface="Courier New"/>
              <a:cs typeface="Courier New"/>
              <a:sym typeface="Courier New"/>
            </a:endParaRPr>
          </a:p>
          <a:p>
            <a:pPr indent="0" lvl="0" marL="190500" marR="190500" rtl="0" algn="l">
              <a:lnSpc>
                <a:spcPct val="115000"/>
              </a:lnSpc>
              <a:spcBef>
                <a:spcPts val="800"/>
              </a:spcBef>
              <a:spcAft>
                <a:spcPts val="800"/>
              </a:spcAft>
              <a:buNone/>
            </a:pPr>
            <a:r>
              <a:t/>
            </a:r>
            <a:endParaRPr b="1" sz="1300">
              <a:solidFill>
                <a:srgbClr val="273239"/>
              </a:solidFill>
              <a:highlight>
                <a:srgbClr val="FFFFFF"/>
              </a:highlight>
            </a:endParaRPr>
          </a:p>
        </p:txBody>
      </p:sp>
      <p:pic>
        <p:nvPicPr>
          <p:cNvPr id="313" name="Google Shape;313;p47"/>
          <p:cNvPicPr preferRelativeResize="0"/>
          <p:nvPr/>
        </p:nvPicPr>
        <p:blipFill>
          <a:blip r:embed="rId3">
            <a:alphaModFix/>
          </a:blip>
          <a:stretch>
            <a:fillRect/>
          </a:stretch>
        </p:blipFill>
        <p:spPr>
          <a:xfrm>
            <a:off x="5115300" y="1170125"/>
            <a:ext cx="3876300" cy="307915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2400"/>
              </a:spcBef>
              <a:spcAft>
                <a:spcPts val="0"/>
              </a:spcAft>
              <a:buClr>
                <a:schemeClr val="dk1"/>
              </a:buClr>
              <a:buSzPct val="45833"/>
              <a:buFont typeface="Arial"/>
              <a:buNone/>
            </a:pPr>
            <a:r>
              <a:rPr b="1" lang="en" sz="2400">
                <a:solidFill>
                  <a:srgbClr val="1155CC"/>
                </a:solidFill>
                <a:highlight>
                  <a:srgbClr val="FFFFFF"/>
                </a:highlight>
              </a:rPr>
              <a:t>Summary of Interfaces</a:t>
            </a:r>
            <a:endParaRPr b="1" sz="2400">
              <a:solidFill>
                <a:srgbClr val="1155CC"/>
              </a:solidFill>
              <a:highlight>
                <a:srgbClr val="FFFFFF"/>
              </a:highlight>
            </a:endParaRPr>
          </a:p>
          <a:p>
            <a:pPr indent="0" lvl="0" marL="0" rtl="0" algn="l">
              <a:spcBef>
                <a:spcPts val="600"/>
              </a:spcBef>
              <a:spcAft>
                <a:spcPts val="0"/>
              </a:spcAft>
              <a:buNone/>
            </a:pPr>
            <a:r>
              <a:t/>
            </a:r>
            <a:endParaRPr b="1" sz="2300"/>
          </a:p>
        </p:txBody>
      </p:sp>
      <p:sp>
        <p:nvSpPr>
          <p:cNvPr id="319" name="Google Shape;319;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1200"/>
              </a:spcBef>
              <a:spcAft>
                <a:spcPts val="0"/>
              </a:spcAft>
              <a:buClr>
                <a:schemeClr val="dk1"/>
              </a:buClr>
              <a:buSzPct val="100000"/>
              <a:buFont typeface="Arial"/>
              <a:buNone/>
            </a:pPr>
            <a:r>
              <a:rPr lang="en" sz="1100">
                <a:solidFill>
                  <a:schemeClr val="dk1"/>
                </a:solidFill>
              </a:rPr>
              <a:t>The core collection interfaces are the foundation of the Java Collections Framework.</a:t>
            </a:r>
            <a:endParaRPr sz="1100">
              <a:solidFill>
                <a:schemeClr val="dk1"/>
              </a:solidFill>
            </a:endParaRPr>
          </a:p>
          <a:p>
            <a:pPr indent="0" lvl="0" marL="0" rtl="0" algn="l">
              <a:spcBef>
                <a:spcPts val="1200"/>
              </a:spcBef>
              <a:spcAft>
                <a:spcPts val="0"/>
              </a:spcAft>
              <a:buClr>
                <a:schemeClr val="dk1"/>
              </a:buClr>
              <a:buSzPct val="100000"/>
              <a:buFont typeface="Arial"/>
              <a:buNone/>
            </a:pPr>
            <a:r>
              <a:rPr lang="en" sz="1100">
                <a:solidFill>
                  <a:schemeClr val="dk1"/>
                </a:solidFill>
              </a:rPr>
              <a:t>The Java Collections Framework hierarchy consists of two distinct interface trees:</a:t>
            </a:r>
            <a:endParaRPr sz="1100">
              <a:solidFill>
                <a:schemeClr val="dk1"/>
              </a:solidFill>
            </a:endParaRPr>
          </a:p>
          <a:p>
            <a:pPr indent="-293211" lvl="0" marL="457200" rtl="0" algn="l">
              <a:spcBef>
                <a:spcPts val="1200"/>
              </a:spcBef>
              <a:spcAft>
                <a:spcPts val="0"/>
              </a:spcAft>
              <a:buClr>
                <a:schemeClr val="dk1"/>
              </a:buClr>
              <a:buSzPct val="100000"/>
              <a:buChar char="●"/>
            </a:pPr>
            <a:r>
              <a:rPr lang="en" sz="1100">
                <a:solidFill>
                  <a:schemeClr val="dk1"/>
                </a:solidFill>
              </a:rPr>
              <a:t>The first tree starts with the Collection interface, which provides for the basic functionality used by all collections, such as add and remove methods. Its subinterfaces — Set, List, and Queue — provide for more specialized collections.</a:t>
            </a:r>
            <a:endParaRPr sz="1100">
              <a:solidFill>
                <a:schemeClr val="dk1"/>
              </a:solidFill>
            </a:endParaRPr>
          </a:p>
          <a:p>
            <a:pPr indent="-293211" lvl="0" marL="457200" rtl="0" algn="l">
              <a:spcBef>
                <a:spcPts val="0"/>
              </a:spcBef>
              <a:spcAft>
                <a:spcPts val="0"/>
              </a:spcAft>
              <a:buClr>
                <a:schemeClr val="dk1"/>
              </a:buClr>
              <a:buSzPct val="100000"/>
              <a:buChar char="●"/>
            </a:pPr>
            <a:r>
              <a:rPr lang="en" sz="1100">
                <a:solidFill>
                  <a:schemeClr val="dk1"/>
                </a:solidFill>
              </a:rPr>
              <a:t>The Set interface does not allow duplicate elements. This can be useful for storing collections such as a deck of cards or student records. The Set interface has a subinterface, SortedSet, that provides for ordering of elements in the set.</a:t>
            </a:r>
            <a:endParaRPr sz="1100">
              <a:solidFill>
                <a:schemeClr val="dk1"/>
              </a:solidFill>
            </a:endParaRPr>
          </a:p>
          <a:p>
            <a:pPr indent="-293211" lvl="0" marL="457200" rtl="0" algn="l">
              <a:spcBef>
                <a:spcPts val="0"/>
              </a:spcBef>
              <a:spcAft>
                <a:spcPts val="0"/>
              </a:spcAft>
              <a:buClr>
                <a:schemeClr val="dk1"/>
              </a:buClr>
              <a:buSzPct val="100000"/>
              <a:buChar char="●"/>
            </a:pPr>
            <a:r>
              <a:rPr lang="en" sz="1100">
                <a:solidFill>
                  <a:schemeClr val="dk1"/>
                </a:solidFill>
              </a:rPr>
              <a:t>The List interface provides for an ordered collection, for situations in which you need precise control over where each element is inserted. You can retrieve elements from a List by their exact position.</a:t>
            </a:r>
            <a:endParaRPr sz="1100">
              <a:solidFill>
                <a:schemeClr val="dk1"/>
              </a:solidFill>
            </a:endParaRPr>
          </a:p>
          <a:p>
            <a:pPr indent="-293211" lvl="0" marL="457200" rtl="0" algn="l">
              <a:spcBef>
                <a:spcPts val="0"/>
              </a:spcBef>
              <a:spcAft>
                <a:spcPts val="0"/>
              </a:spcAft>
              <a:buClr>
                <a:schemeClr val="dk1"/>
              </a:buClr>
              <a:buSzPct val="100000"/>
              <a:buChar char="●"/>
            </a:pPr>
            <a:r>
              <a:rPr lang="en" sz="1100">
                <a:solidFill>
                  <a:schemeClr val="dk1"/>
                </a:solidFill>
              </a:rPr>
              <a:t>The Queue interface enables additional insertion, extraction, and inspection operations. Elements in a Queue are typically ordered in on a FIFO basis.</a:t>
            </a:r>
            <a:endParaRPr sz="1100">
              <a:solidFill>
                <a:schemeClr val="dk1"/>
              </a:solidFill>
            </a:endParaRPr>
          </a:p>
          <a:p>
            <a:pPr indent="-293211" lvl="0" marL="457200" rtl="0" algn="l">
              <a:spcBef>
                <a:spcPts val="0"/>
              </a:spcBef>
              <a:spcAft>
                <a:spcPts val="0"/>
              </a:spcAft>
              <a:buClr>
                <a:schemeClr val="dk1"/>
              </a:buClr>
              <a:buSzPct val="100000"/>
              <a:buChar char="●"/>
            </a:pPr>
            <a:r>
              <a:rPr lang="en" sz="1100">
                <a:solidFill>
                  <a:schemeClr val="dk1"/>
                </a:solidFill>
              </a:rPr>
              <a:t>The Deque interface enables insertion, deletion, and inspection operations at both the ends. Elements in a Deque can be used in both LIFO and FIFO.</a:t>
            </a:r>
            <a:endParaRPr sz="1100">
              <a:solidFill>
                <a:schemeClr val="dk1"/>
              </a:solidFill>
            </a:endParaRPr>
          </a:p>
          <a:p>
            <a:pPr indent="-293211" lvl="0" marL="457200" rtl="0" algn="l">
              <a:spcBef>
                <a:spcPts val="0"/>
              </a:spcBef>
              <a:spcAft>
                <a:spcPts val="0"/>
              </a:spcAft>
              <a:buClr>
                <a:schemeClr val="dk1"/>
              </a:buClr>
              <a:buSzPct val="100000"/>
              <a:buChar char="●"/>
            </a:pPr>
            <a:r>
              <a:rPr lang="en" sz="1100">
                <a:solidFill>
                  <a:schemeClr val="dk1"/>
                </a:solidFill>
              </a:rPr>
              <a:t>The second tree starts with the Map interface, which maps keys and values similar to a Hashtable.</a:t>
            </a:r>
            <a:endParaRPr sz="1100">
              <a:solidFill>
                <a:schemeClr val="dk1"/>
              </a:solidFill>
            </a:endParaRPr>
          </a:p>
          <a:p>
            <a:pPr indent="-293211" lvl="0" marL="457200" rtl="0" algn="l">
              <a:spcBef>
                <a:spcPts val="0"/>
              </a:spcBef>
              <a:spcAft>
                <a:spcPts val="0"/>
              </a:spcAft>
              <a:buClr>
                <a:schemeClr val="dk1"/>
              </a:buClr>
              <a:buSzPct val="100000"/>
              <a:buChar char="●"/>
            </a:pPr>
            <a:r>
              <a:rPr lang="en" sz="1100">
                <a:solidFill>
                  <a:schemeClr val="dk1"/>
                </a:solidFill>
              </a:rPr>
              <a:t>Map's subinterface, SortedMap, maintains its key-value pairs in ascending order or in an order specified by a Comparator.</a:t>
            </a:r>
            <a:br>
              <a:rPr lang="en" sz="1100">
                <a:solidFill>
                  <a:schemeClr val="dk1"/>
                </a:solidFill>
              </a:rPr>
            </a:br>
            <a:endParaRPr sz="1100">
              <a:solidFill>
                <a:schemeClr val="dk1"/>
              </a:solidFill>
            </a:endParaRPr>
          </a:p>
          <a:p>
            <a:pPr indent="0" lvl="0" marL="0" rtl="0" algn="l">
              <a:spcBef>
                <a:spcPts val="1200"/>
              </a:spcBef>
              <a:spcAft>
                <a:spcPts val="0"/>
              </a:spcAft>
              <a:buClr>
                <a:schemeClr val="dk1"/>
              </a:buClr>
              <a:buSzPct val="100000"/>
              <a:buFont typeface="Arial"/>
              <a:buNone/>
            </a:pPr>
            <a:r>
              <a:rPr lang="en" sz="1100">
                <a:solidFill>
                  <a:schemeClr val="dk1"/>
                </a:solidFill>
              </a:rPr>
              <a:t>These interfaces allow collections to be manipulated independently of the details of their representation.</a:t>
            </a:r>
            <a:endParaRPr sz="1100">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Special Collections</a:t>
            </a:r>
            <a:endParaRPr/>
          </a:p>
        </p:txBody>
      </p:sp>
      <p:pic>
        <p:nvPicPr>
          <p:cNvPr id="325" name="Google Shape;325;p49"/>
          <p:cNvPicPr preferRelativeResize="0"/>
          <p:nvPr/>
        </p:nvPicPr>
        <p:blipFill>
          <a:blip r:embed="rId3">
            <a:alphaModFix/>
          </a:blip>
          <a:stretch>
            <a:fillRect/>
          </a:stretch>
        </p:blipFill>
        <p:spPr>
          <a:xfrm>
            <a:off x="270550" y="1274375"/>
            <a:ext cx="6696075" cy="3048000"/>
          </a:xfrm>
          <a:prstGeom prst="rect">
            <a:avLst/>
          </a:prstGeom>
          <a:noFill/>
          <a:ln>
            <a:noFill/>
          </a:ln>
        </p:spPr>
      </p:pic>
      <p:sp>
        <p:nvSpPr>
          <p:cNvPr id="326" name="Google Shape;326;p49"/>
          <p:cNvSpPr txBox="1"/>
          <p:nvPr/>
        </p:nvSpPr>
        <p:spPr>
          <a:xfrm>
            <a:off x="76200" y="4648200"/>
            <a:ext cx="852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https://docs.oracle.com/javase/6/docs/api/java/util/concurrent/package-summary.html</a:t>
            </a:r>
            <a:endParaRPr/>
          </a:p>
        </p:txBody>
      </p:sp>
      <p:sp>
        <p:nvSpPr>
          <p:cNvPr id="327" name="Google Shape;327;p49"/>
          <p:cNvSpPr txBox="1"/>
          <p:nvPr/>
        </p:nvSpPr>
        <p:spPr>
          <a:xfrm>
            <a:off x="3009650" y="3899325"/>
            <a:ext cx="6134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A thread-safe variant of</a:t>
            </a:r>
            <a:r>
              <a:rPr lang="en" sz="1100">
                <a:solidFill>
                  <a:schemeClr val="dk1"/>
                </a:solidFill>
                <a:uFill>
                  <a:noFill/>
                </a:uFill>
                <a:hlinkClick r:id="rId4">
                  <a:extLst>
                    <a:ext uri="{A12FA001-AC4F-418D-AE19-62706E023703}">
                      <ahyp:hlinkClr val="tx"/>
                    </a:ext>
                  </a:extLst>
                </a:hlinkClick>
              </a:rPr>
              <a:t> </a:t>
            </a:r>
            <a:r>
              <a:rPr lang="en" sz="1100" u="sng">
                <a:solidFill>
                  <a:schemeClr val="hlink"/>
                </a:solidFill>
                <a:hlinkClick r:id="rId5"/>
              </a:rPr>
              <a:t>ArrayList</a:t>
            </a:r>
            <a:r>
              <a:rPr lang="en" sz="1100">
                <a:solidFill>
                  <a:schemeClr val="dk1"/>
                </a:solidFill>
              </a:rPr>
              <a:t> in which all mutative operations (add, set, and so on) are implemented by making a fresh copy of the underlying array.</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50"/>
          <p:cNvPicPr preferRelativeResize="0"/>
          <p:nvPr/>
        </p:nvPicPr>
        <p:blipFill rotWithShape="1">
          <a:blip r:embed="rId3">
            <a:alphaModFix/>
          </a:blip>
          <a:srcRect b="9387" l="0" r="0" t="0"/>
          <a:stretch/>
        </p:blipFill>
        <p:spPr>
          <a:xfrm>
            <a:off x="187677" y="-2"/>
            <a:ext cx="6854898" cy="5143501"/>
          </a:xfrm>
          <a:prstGeom prst="rect">
            <a:avLst/>
          </a:prstGeom>
          <a:noFill/>
          <a:ln>
            <a:noFill/>
          </a:ln>
        </p:spPr>
      </p:pic>
      <p:sp>
        <p:nvSpPr>
          <p:cNvPr id="333" name="Google Shape;333;p50"/>
          <p:cNvSpPr txBox="1"/>
          <p:nvPr/>
        </p:nvSpPr>
        <p:spPr>
          <a:xfrm>
            <a:off x="6061000" y="667275"/>
            <a:ext cx="30000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hlinkClick r:id="rId4"/>
              </a:rPr>
              <a:t>https://www.falkhausen.de/Java-8/java.util/Collection-Hierarchy.html</a:t>
            </a:r>
            <a:endParaRPr sz="900"/>
          </a:p>
          <a:p>
            <a:pPr indent="0" lvl="0" marL="0" rtl="0" algn="l">
              <a:spcBef>
                <a:spcPts val="0"/>
              </a:spcBef>
              <a:spcAft>
                <a:spcPts val="0"/>
              </a:spcAft>
              <a:buNone/>
            </a:pPr>
            <a:r>
              <a:t/>
            </a:r>
            <a:endParaRPr sz="9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b="1" lang="en" sz="2400">
                <a:solidFill>
                  <a:srgbClr val="1155CC"/>
                </a:solidFill>
                <a:highlight>
                  <a:srgbClr val="FFFFFF"/>
                </a:highlight>
              </a:rPr>
              <a:t>Advantages of the Collection Framework</a:t>
            </a:r>
            <a:endParaRPr b="1" sz="2400">
              <a:solidFill>
                <a:srgbClr val="1155CC"/>
              </a:solidFill>
              <a:highlight>
                <a:srgbClr val="FFFFFF"/>
              </a:highlight>
            </a:endParaRPr>
          </a:p>
        </p:txBody>
      </p:sp>
      <p:sp>
        <p:nvSpPr>
          <p:cNvPr id="76" name="Google Shape;76;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a:bodyPr>
          <a:lstStyle/>
          <a:p>
            <a:pPr indent="-292576" lvl="0" marL="685800" rtl="0" algn="l">
              <a:lnSpc>
                <a:spcPct val="158000"/>
              </a:lnSpc>
              <a:spcBef>
                <a:spcPts val="0"/>
              </a:spcBef>
              <a:spcAft>
                <a:spcPts val="0"/>
              </a:spcAft>
              <a:buClr>
                <a:srgbClr val="273239"/>
              </a:buClr>
              <a:buSzPct val="100000"/>
              <a:buAutoNum type="arabicPeriod"/>
            </a:pPr>
            <a:r>
              <a:rPr b="1" lang="en" sz="1300">
                <a:solidFill>
                  <a:srgbClr val="273239"/>
                </a:solidFill>
                <a:highlight>
                  <a:srgbClr val="FFFFFF"/>
                </a:highlight>
              </a:rPr>
              <a:t>Consistent API:</a:t>
            </a:r>
            <a:r>
              <a:rPr lang="en" sz="1300">
                <a:solidFill>
                  <a:srgbClr val="273239"/>
                </a:solidFill>
                <a:highlight>
                  <a:srgbClr val="FFFFFF"/>
                </a:highlight>
              </a:rPr>
              <a:t> The API has a basic set of </a:t>
            </a:r>
            <a:r>
              <a:rPr lang="en" sz="1300" u="sng">
                <a:solidFill>
                  <a:schemeClr val="hlink"/>
                </a:solidFill>
                <a:highlight>
                  <a:srgbClr val="FFFFFF"/>
                </a:highlight>
                <a:hlinkClick r:id="rId3"/>
              </a:rPr>
              <a:t>interfaces</a:t>
            </a:r>
            <a:r>
              <a:rPr lang="en" sz="1300">
                <a:solidFill>
                  <a:srgbClr val="273239"/>
                </a:solidFill>
                <a:highlight>
                  <a:srgbClr val="FFFFFF"/>
                </a:highlight>
              </a:rPr>
              <a:t> like </a:t>
            </a:r>
            <a:r>
              <a:rPr i="1" lang="en" sz="1300">
                <a:solidFill>
                  <a:srgbClr val="273239"/>
                </a:solidFill>
                <a:highlight>
                  <a:srgbClr val="FFFFFF"/>
                </a:highlight>
              </a:rPr>
              <a:t>Collection</a:t>
            </a:r>
            <a:r>
              <a:rPr lang="en" sz="1300">
                <a:solidFill>
                  <a:srgbClr val="273239"/>
                </a:solidFill>
                <a:highlight>
                  <a:srgbClr val="FFFFFF"/>
                </a:highlight>
              </a:rPr>
              <a:t>, </a:t>
            </a:r>
            <a:r>
              <a:rPr i="1" lang="en" sz="1300">
                <a:solidFill>
                  <a:srgbClr val="273239"/>
                </a:solidFill>
                <a:highlight>
                  <a:srgbClr val="FFFFFF"/>
                </a:highlight>
              </a:rPr>
              <a:t>Set</a:t>
            </a:r>
            <a:r>
              <a:rPr lang="en" sz="1300">
                <a:solidFill>
                  <a:srgbClr val="273239"/>
                </a:solidFill>
                <a:highlight>
                  <a:srgbClr val="FFFFFF"/>
                </a:highlight>
              </a:rPr>
              <a:t>, </a:t>
            </a:r>
            <a:r>
              <a:rPr i="1" lang="en" sz="1300">
                <a:solidFill>
                  <a:srgbClr val="273239"/>
                </a:solidFill>
                <a:highlight>
                  <a:srgbClr val="FFFFFF"/>
                </a:highlight>
              </a:rPr>
              <a:t>List</a:t>
            </a:r>
            <a:r>
              <a:rPr lang="en" sz="1300">
                <a:solidFill>
                  <a:srgbClr val="273239"/>
                </a:solidFill>
                <a:highlight>
                  <a:srgbClr val="FFFFFF"/>
                </a:highlight>
              </a:rPr>
              <a:t>, or </a:t>
            </a:r>
            <a:r>
              <a:rPr i="1" lang="en" sz="1300">
                <a:solidFill>
                  <a:srgbClr val="273239"/>
                </a:solidFill>
                <a:highlight>
                  <a:srgbClr val="FFFFFF"/>
                </a:highlight>
              </a:rPr>
              <a:t>Map</a:t>
            </a:r>
            <a:r>
              <a:rPr lang="en" sz="1300">
                <a:solidFill>
                  <a:srgbClr val="273239"/>
                </a:solidFill>
                <a:highlight>
                  <a:srgbClr val="FFFFFF"/>
                </a:highlight>
              </a:rPr>
              <a:t>, all the classes (</a:t>
            </a:r>
            <a:r>
              <a:rPr lang="en" sz="1300" u="sng">
                <a:solidFill>
                  <a:schemeClr val="hlink"/>
                </a:solidFill>
                <a:highlight>
                  <a:srgbClr val="FFFFFF"/>
                </a:highlight>
                <a:hlinkClick r:id="rId4"/>
              </a:rPr>
              <a:t>ArrayList</a:t>
            </a:r>
            <a:r>
              <a:rPr lang="en" sz="1300">
                <a:solidFill>
                  <a:srgbClr val="273239"/>
                </a:solidFill>
                <a:highlight>
                  <a:srgbClr val="FFFFFF"/>
                </a:highlight>
              </a:rPr>
              <a:t>, </a:t>
            </a:r>
            <a:r>
              <a:rPr lang="en" sz="1300" u="sng">
                <a:solidFill>
                  <a:schemeClr val="hlink"/>
                </a:solidFill>
                <a:highlight>
                  <a:srgbClr val="FFFFFF"/>
                </a:highlight>
                <a:hlinkClick r:id="rId5"/>
              </a:rPr>
              <a:t>LinkedList</a:t>
            </a:r>
            <a:r>
              <a:rPr lang="en" sz="1300">
                <a:solidFill>
                  <a:srgbClr val="273239"/>
                </a:solidFill>
                <a:highlight>
                  <a:srgbClr val="FFFFFF"/>
                </a:highlight>
              </a:rPr>
              <a:t>, Vector, etc) that implement these interfaces have </a:t>
            </a:r>
            <a:r>
              <a:rPr i="1" lang="en" sz="1300">
                <a:solidFill>
                  <a:srgbClr val="273239"/>
                </a:solidFill>
                <a:highlight>
                  <a:srgbClr val="FFFFFF"/>
                </a:highlight>
              </a:rPr>
              <a:t>some</a:t>
            </a:r>
            <a:r>
              <a:rPr lang="en" sz="1300">
                <a:solidFill>
                  <a:srgbClr val="273239"/>
                </a:solidFill>
                <a:highlight>
                  <a:srgbClr val="FFFFFF"/>
                </a:highlight>
              </a:rPr>
              <a:t> common set of methods.</a:t>
            </a:r>
            <a:br>
              <a:rPr lang="en" sz="1300">
                <a:solidFill>
                  <a:srgbClr val="273239"/>
                </a:solidFill>
                <a:highlight>
                  <a:srgbClr val="FFFFFF"/>
                </a:highlight>
              </a:rPr>
            </a:br>
            <a:r>
              <a:rPr lang="en" sz="1300">
                <a:solidFill>
                  <a:srgbClr val="273239"/>
                </a:solidFill>
                <a:highlight>
                  <a:srgbClr val="FFFFFF"/>
                </a:highlight>
              </a:rPr>
              <a:t> </a:t>
            </a:r>
            <a:endParaRPr sz="1300">
              <a:solidFill>
                <a:srgbClr val="273239"/>
              </a:solidFill>
              <a:highlight>
                <a:srgbClr val="FFFFFF"/>
              </a:highlight>
            </a:endParaRPr>
          </a:p>
          <a:p>
            <a:pPr indent="-292576" lvl="0" marL="685800" rtl="0" algn="l">
              <a:lnSpc>
                <a:spcPct val="158000"/>
              </a:lnSpc>
              <a:spcBef>
                <a:spcPts val="0"/>
              </a:spcBef>
              <a:spcAft>
                <a:spcPts val="0"/>
              </a:spcAft>
              <a:buClr>
                <a:srgbClr val="273239"/>
              </a:buClr>
              <a:buSzPct val="100000"/>
              <a:buAutoNum type="arabicPeriod"/>
            </a:pPr>
            <a:r>
              <a:rPr b="1" lang="en" sz="1300">
                <a:solidFill>
                  <a:srgbClr val="273239"/>
                </a:solidFill>
                <a:highlight>
                  <a:srgbClr val="FFFFFF"/>
                </a:highlight>
              </a:rPr>
              <a:t>Reduces programming effort:</a:t>
            </a:r>
            <a:r>
              <a:rPr lang="en" sz="1300">
                <a:solidFill>
                  <a:srgbClr val="273239"/>
                </a:solidFill>
                <a:highlight>
                  <a:srgbClr val="FFFFFF"/>
                </a:highlight>
              </a:rPr>
              <a:t> A programmer </a:t>
            </a:r>
            <a:r>
              <a:rPr b="1" lang="en" sz="1300">
                <a:solidFill>
                  <a:srgbClr val="273239"/>
                </a:solidFill>
                <a:highlight>
                  <a:srgbClr val="FFFFFF"/>
                </a:highlight>
              </a:rPr>
              <a:t>doesn’t</a:t>
            </a:r>
            <a:r>
              <a:rPr lang="en" sz="1300">
                <a:solidFill>
                  <a:srgbClr val="273239"/>
                </a:solidFill>
                <a:highlight>
                  <a:srgbClr val="FFFFFF"/>
                </a:highlight>
              </a:rPr>
              <a:t> have to worry about the </a:t>
            </a:r>
            <a:r>
              <a:rPr b="1" lang="en" sz="1300">
                <a:solidFill>
                  <a:srgbClr val="273239"/>
                </a:solidFill>
                <a:highlight>
                  <a:srgbClr val="FFFFFF"/>
                </a:highlight>
              </a:rPr>
              <a:t>design of the Collection </a:t>
            </a:r>
            <a:r>
              <a:rPr lang="en" sz="1300">
                <a:solidFill>
                  <a:srgbClr val="273239"/>
                </a:solidFill>
                <a:highlight>
                  <a:srgbClr val="FFFFFF"/>
                </a:highlight>
              </a:rPr>
              <a:t>but rather he can </a:t>
            </a:r>
            <a:r>
              <a:rPr b="1" lang="en" sz="1300">
                <a:solidFill>
                  <a:srgbClr val="273239"/>
                </a:solidFill>
                <a:highlight>
                  <a:srgbClr val="FFFFFF"/>
                </a:highlight>
              </a:rPr>
              <a:t>focus on its best use in his program</a:t>
            </a:r>
            <a:r>
              <a:rPr lang="en" sz="1300">
                <a:solidFill>
                  <a:srgbClr val="273239"/>
                </a:solidFill>
                <a:highlight>
                  <a:srgbClr val="FFFFFF"/>
                </a:highlight>
              </a:rPr>
              <a:t>. Therefore, the basic concept of Object-oriented programming (i.e.) abstraction has been successfully implemented.</a:t>
            </a:r>
            <a:br>
              <a:rPr lang="en" sz="1300">
                <a:solidFill>
                  <a:srgbClr val="273239"/>
                </a:solidFill>
                <a:highlight>
                  <a:srgbClr val="FFFFFF"/>
                </a:highlight>
              </a:rPr>
            </a:br>
            <a:r>
              <a:rPr lang="en" sz="1300">
                <a:solidFill>
                  <a:srgbClr val="273239"/>
                </a:solidFill>
                <a:highlight>
                  <a:srgbClr val="FFFFFF"/>
                </a:highlight>
              </a:rPr>
              <a:t> </a:t>
            </a:r>
            <a:endParaRPr sz="1300">
              <a:solidFill>
                <a:srgbClr val="273239"/>
              </a:solidFill>
              <a:highlight>
                <a:srgbClr val="FFFFFF"/>
              </a:highlight>
            </a:endParaRPr>
          </a:p>
          <a:p>
            <a:pPr indent="-292576" lvl="0" marL="685800" rtl="0" algn="l">
              <a:lnSpc>
                <a:spcPct val="158000"/>
              </a:lnSpc>
              <a:spcBef>
                <a:spcPts val="0"/>
              </a:spcBef>
              <a:spcAft>
                <a:spcPts val="0"/>
              </a:spcAft>
              <a:buClr>
                <a:srgbClr val="273239"/>
              </a:buClr>
              <a:buSzPct val="100000"/>
              <a:buAutoNum type="arabicPeriod"/>
            </a:pPr>
            <a:r>
              <a:rPr b="1" lang="en" sz="1300">
                <a:solidFill>
                  <a:srgbClr val="273239"/>
                </a:solidFill>
                <a:highlight>
                  <a:srgbClr val="FFFFFF"/>
                </a:highlight>
              </a:rPr>
              <a:t>Increases program speed and quality:</a:t>
            </a:r>
            <a:r>
              <a:rPr lang="en" sz="1300">
                <a:solidFill>
                  <a:srgbClr val="273239"/>
                </a:solidFill>
                <a:highlight>
                  <a:srgbClr val="FFFFFF"/>
                </a:highlight>
              </a:rPr>
              <a:t> Increases performance by providing h</a:t>
            </a:r>
            <a:r>
              <a:rPr b="1" lang="en" sz="1300">
                <a:solidFill>
                  <a:srgbClr val="273239"/>
                </a:solidFill>
                <a:highlight>
                  <a:srgbClr val="FFFFFF"/>
                </a:highlight>
              </a:rPr>
              <a:t>igh-performance implementations of useful data structures and algorithms</a:t>
            </a:r>
            <a:r>
              <a:rPr lang="en" sz="1300">
                <a:solidFill>
                  <a:srgbClr val="273239"/>
                </a:solidFill>
                <a:highlight>
                  <a:srgbClr val="FFFFFF"/>
                </a:highlight>
              </a:rPr>
              <a:t> because in this case, the programmer need not think of the best implementation of a specific data structure. He can simply use the best implementation to drastically boost the performance of his algorithm/program.</a:t>
            </a:r>
            <a:endParaRPr sz="1300">
              <a:solidFill>
                <a:srgbClr val="273239"/>
              </a:solidFill>
              <a:highlight>
                <a:srgbClr val="FFFFFF"/>
              </a:highlight>
            </a:endParaRPr>
          </a:p>
          <a:p>
            <a:pPr indent="0" lvl="0" marL="0" rtl="0" algn="l">
              <a:spcBef>
                <a:spcPts val="36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b="1" lang="en" sz="2400">
                <a:solidFill>
                  <a:srgbClr val="1155CC"/>
                </a:solidFill>
                <a:highlight>
                  <a:srgbClr val="FFFFFF"/>
                </a:highlight>
              </a:rPr>
              <a:t>Hierarchy of the Collection Framework</a:t>
            </a:r>
            <a:endParaRPr b="1" sz="2400">
              <a:solidFill>
                <a:srgbClr val="1155CC"/>
              </a:solidFill>
              <a:highlight>
                <a:srgbClr val="FFFFFF"/>
              </a:highlight>
            </a:endParaRPr>
          </a:p>
          <a:p>
            <a:pPr indent="0" lvl="0" marL="0" rtl="0" algn="l">
              <a:spcBef>
                <a:spcPts val="0"/>
              </a:spcBef>
              <a:spcAft>
                <a:spcPts val="0"/>
              </a:spcAft>
              <a:buNone/>
            </a:pPr>
            <a:r>
              <a:t/>
            </a:r>
            <a:endParaRPr/>
          </a:p>
        </p:txBody>
      </p:sp>
      <p:sp>
        <p:nvSpPr>
          <p:cNvPr id="82" name="Google Shape;82;p17"/>
          <p:cNvSpPr txBox="1"/>
          <p:nvPr>
            <p:ph idx="1" type="body"/>
          </p:nvPr>
        </p:nvSpPr>
        <p:spPr>
          <a:xfrm>
            <a:off x="5289475" y="619075"/>
            <a:ext cx="3542700" cy="3416400"/>
          </a:xfrm>
          <a:prstGeom prst="rect">
            <a:avLst/>
          </a:prstGeom>
        </p:spPr>
        <p:txBody>
          <a:bodyPr anchorCtr="0" anchor="t" bIns="91425" lIns="91425" spcFirstLastPara="1" rIns="91425" wrap="square" tIns="91425">
            <a:normAutofit/>
          </a:bodyPr>
          <a:lstStyle/>
          <a:p>
            <a:pPr indent="-292258" lvl="0" marL="457200" rtl="0" algn="l">
              <a:lnSpc>
                <a:spcPct val="95000"/>
              </a:lnSpc>
              <a:spcBef>
                <a:spcPts val="0"/>
              </a:spcBef>
              <a:spcAft>
                <a:spcPts val="0"/>
              </a:spcAft>
              <a:buClr>
                <a:srgbClr val="273239"/>
              </a:buClr>
              <a:buSzPts val="1002"/>
              <a:buChar char="❏"/>
            </a:pPr>
            <a:r>
              <a:rPr lang="en" sz="1002">
                <a:solidFill>
                  <a:srgbClr val="273239"/>
                </a:solidFill>
                <a:highlight>
                  <a:srgbClr val="FFFFFF"/>
                </a:highlight>
              </a:rPr>
              <a:t>The Collection interface (</a:t>
            </a:r>
            <a:r>
              <a:rPr b="1" lang="en" sz="1002">
                <a:solidFill>
                  <a:srgbClr val="273239"/>
                </a:solidFill>
                <a:highlight>
                  <a:srgbClr val="FFFFFF"/>
                </a:highlight>
              </a:rPr>
              <a:t>java.util.Collection</a:t>
            </a:r>
            <a:r>
              <a:rPr lang="en" sz="1002">
                <a:solidFill>
                  <a:srgbClr val="273239"/>
                </a:solidFill>
                <a:highlight>
                  <a:srgbClr val="FFFFFF"/>
                </a:highlight>
              </a:rPr>
              <a:t>) and Map interface (</a:t>
            </a:r>
            <a:r>
              <a:rPr b="1" lang="en" sz="1002">
                <a:solidFill>
                  <a:srgbClr val="273239"/>
                </a:solidFill>
                <a:highlight>
                  <a:srgbClr val="FFFFFF"/>
                </a:highlight>
              </a:rPr>
              <a:t>java.util.Map</a:t>
            </a:r>
            <a:r>
              <a:rPr lang="en" sz="1002">
                <a:solidFill>
                  <a:srgbClr val="273239"/>
                </a:solidFill>
                <a:highlight>
                  <a:srgbClr val="FFFFFF"/>
                </a:highlight>
              </a:rPr>
              <a:t>) are the two main “root” interfaces of Java collection classes.</a:t>
            </a:r>
            <a:endParaRPr sz="1002">
              <a:solidFill>
                <a:srgbClr val="273239"/>
              </a:solidFill>
              <a:highlight>
                <a:srgbClr val="FFFFFF"/>
              </a:highlight>
            </a:endParaRPr>
          </a:p>
          <a:p>
            <a:pPr indent="-292258" lvl="0" marL="457200" rtl="0" algn="l">
              <a:lnSpc>
                <a:spcPct val="95000"/>
              </a:lnSpc>
              <a:spcBef>
                <a:spcPts val="0"/>
              </a:spcBef>
              <a:spcAft>
                <a:spcPts val="0"/>
              </a:spcAft>
              <a:buClr>
                <a:srgbClr val="273239"/>
              </a:buClr>
              <a:buSzPts val="1002"/>
              <a:buChar char="❏"/>
            </a:pPr>
            <a:r>
              <a:rPr lang="en" sz="1002">
                <a:solidFill>
                  <a:srgbClr val="273239"/>
                </a:solidFill>
                <a:highlight>
                  <a:srgbClr val="FFFFFF"/>
                </a:highlight>
              </a:rPr>
              <a:t>The utility package, (java.util) contains all the classes and interfaces that are required by the collection framework. </a:t>
            </a:r>
            <a:endParaRPr sz="1002">
              <a:solidFill>
                <a:srgbClr val="273239"/>
              </a:solidFill>
              <a:highlight>
                <a:srgbClr val="FFFFFF"/>
              </a:highlight>
            </a:endParaRPr>
          </a:p>
          <a:p>
            <a:pPr indent="-292258" lvl="0" marL="457200" rtl="0" algn="l">
              <a:lnSpc>
                <a:spcPct val="95000"/>
              </a:lnSpc>
              <a:spcBef>
                <a:spcPts val="0"/>
              </a:spcBef>
              <a:spcAft>
                <a:spcPts val="0"/>
              </a:spcAft>
              <a:buClr>
                <a:srgbClr val="273239"/>
              </a:buClr>
              <a:buSzPts val="1002"/>
              <a:buChar char="❏"/>
            </a:pPr>
            <a:r>
              <a:rPr lang="en" sz="1002">
                <a:solidFill>
                  <a:srgbClr val="273239"/>
                </a:solidFill>
                <a:highlight>
                  <a:srgbClr val="FFFFFF"/>
                </a:highlight>
              </a:rPr>
              <a:t>The collection framework contains an interface named an iterable interface which provides the iterator to iterate through all the collections. </a:t>
            </a:r>
            <a:endParaRPr sz="1002">
              <a:solidFill>
                <a:srgbClr val="273239"/>
              </a:solidFill>
              <a:highlight>
                <a:srgbClr val="FFFFFF"/>
              </a:highlight>
            </a:endParaRPr>
          </a:p>
          <a:p>
            <a:pPr indent="-292258" lvl="0" marL="457200" rtl="0" algn="l">
              <a:lnSpc>
                <a:spcPct val="95000"/>
              </a:lnSpc>
              <a:spcBef>
                <a:spcPts val="0"/>
              </a:spcBef>
              <a:spcAft>
                <a:spcPts val="0"/>
              </a:spcAft>
              <a:buClr>
                <a:srgbClr val="273239"/>
              </a:buClr>
              <a:buSzPts val="1002"/>
              <a:buChar char="❏"/>
            </a:pPr>
            <a:r>
              <a:rPr lang="en" sz="1002">
                <a:solidFill>
                  <a:srgbClr val="273239"/>
                </a:solidFill>
                <a:highlight>
                  <a:srgbClr val="FFFFFF"/>
                </a:highlight>
              </a:rPr>
              <a:t>This interface is extended by the main collection interface which acts as a root for the collection framework. </a:t>
            </a:r>
            <a:endParaRPr sz="1002">
              <a:solidFill>
                <a:srgbClr val="273239"/>
              </a:solidFill>
              <a:highlight>
                <a:srgbClr val="FFFFFF"/>
              </a:highlight>
            </a:endParaRPr>
          </a:p>
          <a:p>
            <a:pPr indent="-292258" lvl="0" marL="457200" rtl="0" algn="l">
              <a:lnSpc>
                <a:spcPct val="95000"/>
              </a:lnSpc>
              <a:spcBef>
                <a:spcPts val="0"/>
              </a:spcBef>
              <a:spcAft>
                <a:spcPts val="0"/>
              </a:spcAft>
              <a:buClr>
                <a:srgbClr val="273239"/>
              </a:buClr>
              <a:buSzPts val="1002"/>
              <a:buChar char="❏"/>
            </a:pPr>
            <a:r>
              <a:rPr lang="en" sz="1002">
                <a:solidFill>
                  <a:srgbClr val="273239"/>
                </a:solidFill>
                <a:highlight>
                  <a:srgbClr val="FFFFFF"/>
                </a:highlight>
              </a:rPr>
              <a:t>All the collections extend this collection interface thereby extending the properties of the iterator and the methods of this interface.</a:t>
            </a:r>
            <a:endParaRPr sz="1465"/>
          </a:p>
        </p:txBody>
      </p:sp>
      <p:pic>
        <p:nvPicPr>
          <p:cNvPr id="83" name="Google Shape;83;p17"/>
          <p:cNvPicPr preferRelativeResize="0"/>
          <p:nvPr/>
        </p:nvPicPr>
        <p:blipFill rotWithShape="1">
          <a:blip r:embed="rId3">
            <a:alphaModFix/>
          </a:blip>
          <a:srcRect b="3722" l="3907" r="2151" t="8887"/>
          <a:stretch/>
        </p:blipFill>
        <p:spPr>
          <a:xfrm>
            <a:off x="872950" y="1509846"/>
            <a:ext cx="3293050" cy="1317225"/>
          </a:xfrm>
          <a:prstGeom prst="rect">
            <a:avLst/>
          </a:prstGeom>
          <a:noFill/>
          <a:ln>
            <a:noFill/>
          </a:ln>
        </p:spPr>
      </p:pic>
      <p:sp>
        <p:nvSpPr>
          <p:cNvPr id="84" name="Google Shape;84;p17"/>
          <p:cNvSpPr txBox="1"/>
          <p:nvPr/>
        </p:nvSpPr>
        <p:spPr>
          <a:xfrm>
            <a:off x="-152400" y="3352800"/>
            <a:ext cx="5289600" cy="1636500"/>
          </a:xfrm>
          <a:prstGeom prst="rect">
            <a:avLst/>
          </a:prstGeom>
          <a:noFill/>
          <a:ln>
            <a:noFill/>
          </a:ln>
        </p:spPr>
        <p:txBody>
          <a:bodyPr anchorCtr="0" anchor="t" bIns="91425" lIns="91425" spcFirstLastPara="1" rIns="91425" wrap="square" tIns="91425">
            <a:spAutoFit/>
          </a:bodyPr>
          <a:lstStyle/>
          <a:p>
            <a:pPr indent="-285750" lvl="0" marL="685800" rtl="0" algn="l">
              <a:lnSpc>
                <a:spcPct val="158000"/>
              </a:lnSpc>
              <a:spcBef>
                <a:spcPts val="0"/>
              </a:spcBef>
              <a:spcAft>
                <a:spcPts val="0"/>
              </a:spcAft>
              <a:buClr>
                <a:srgbClr val="273239"/>
              </a:buClr>
              <a:buSzPts val="900"/>
              <a:buChar char="●"/>
            </a:pPr>
            <a:r>
              <a:rPr b="1" lang="en" sz="900" u="sng">
                <a:solidFill>
                  <a:schemeClr val="hlink"/>
                </a:solidFill>
                <a:highlight>
                  <a:srgbClr val="FFFFFF"/>
                </a:highlight>
                <a:hlinkClick r:id="rId4"/>
              </a:rPr>
              <a:t>Class</a:t>
            </a:r>
            <a:r>
              <a:rPr b="1" lang="en" sz="900">
                <a:solidFill>
                  <a:srgbClr val="273239"/>
                </a:solidFill>
                <a:highlight>
                  <a:srgbClr val="FFFFFF"/>
                </a:highlight>
              </a:rPr>
              <a:t>:</a:t>
            </a:r>
            <a:r>
              <a:rPr lang="en" sz="900">
                <a:solidFill>
                  <a:srgbClr val="273239"/>
                </a:solidFill>
                <a:highlight>
                  <a:srgbClr val="FFFFFF"/>
                </a:highlight>
              </a:rPr>
              <a:t> A class is a user-defined blueprint or prototype from which objects are created. It represents the set of properties or methods that are common to all objects of one type.</a:t>
            </a:r>
            <a:br>
              <a:rPr lang="en" sz="900">
                <a:solidFill>
                  <a:srgbClr val="273239"/>
                </a:solidFill>
                <a:highlight>
                  <a:srgbClr val="FFFFFF"/>
                </a:highlight>
              </a:rPr>
            </a:br>
            <a:r>
              <a:rPr lang="en" sz="900">
                <a:solidFill>
                  <a:srgbClr val="273239"/>
                </a:solidFill>
                <a:highlight>
                  <a:srgbClr val="FFFFFF"/>
                </a:highlight>
              </a:rPr>
              <a:t> </a:t>
            </a:r>
            <a:endParaRPr sz="900">
              <a:solidFill>
                <a:srgbClr val="273239"/>
              </a:solidFill>
              <a:highlight>
                <a:srgbClr val="FFFFFF"/>
              </a:highlight>
            </a:endParaRPr>
          </a:p>
          <a:p>
            <a:pPr indent="-285750" lvl="0" marL="685800" rtl="0" algn="l">
              <a:lnSpc>
                <a:spcPct val="158000"/>
              </a:lnSpc>
              <a:spcBef>
                <a:spcPts val="0"/>
              </a:spcBef>
              <a:spcAft>
                <a:spcPts val="0"/>
              </a:spcAft>
              <a:buClr>
                <a:srgbClr val="273239"/>
              </a:buClr>
              <a:buSzPts val="900"/>
              <a:buChar char="●"/>
            </a:pPr>
            <a:r>
              <a:rPr b="1" lang="en" sz="900" u="sng">
                <a:solidFill>
                  <a:schemeClr val="hlink"/>
                </a:solidFill>
                <a:highlight>
                  <a:srgbClr val="FFFFFF"/>
                </a:highlight>
                <a:hlinkClick r:id="rId5"/>
              </a:rPr>
              <a:t>Interface</a:t>
            </a:r>
            <a:r>
              <a:rPr b="1" lang="en" sz="900">
                <a:solidFill>
                  <a:srgbClr val="273239"/>
                </a:solidFill>
                <a:highlight>
                  <a:srgbClr val="FFFFFF"/>
                </a:highlight>
              </a:rPr>
              <a:t>:</a:t>
            </a:r>
            <a:r>
              <a:rPr lang="en" sz="900">
                <a:solidFill>
                  <a:srgbClr val="273239"/>
                </a:solidFill>
                <a:highlight>
                  <a:srgbClr val="FFFFFF"/>
                </a:highlight>
              </a:rPr>
              <a:t> Like a class, an interface can have methods and variables, but the methods declared in an interface are by default abstract (only method signature, no body). Interfaces specify what a class must do and not how. It is the blueprint of the class.</a:t>
            </a:r>
            <a:endParaRPr sz="900">
              <a:solidFill>
                <a:srgbClr val="273239"/>
              </a:solidFill>
              <a:highlight>
                <a:srgbClr val="FFFFFF"/>
              </a:highlight>
            </a:endParaRPr>
          </a:p>
        </p:txBody>
      </p:sp>
      <p:pic>
        <p:nvPicPr>
          <p:cNvPr id="85" name="Google Shape;85;p17"/>
          <p:cNvPicPr preferRelativeResize="0"/>
          <p:nvPr/>
        </p:nvPicPr>
        <p:blipFill rotWithShape="1">
          <a:blip r:embed="rId6">
            <a:alphaModFix/>
          </a:blip>
          <a:srcRect b="8778" l="3993" r="4832" t="14885"/>
          <a:stretch/>
        </p:blipFill>
        <p:spPr>
          <a:xfrm>
            <a:off x="187677" y="909300"/>
            <a:ext cx="5101800" cy="2403097"/>
          </a:xfrm>
          <a:prstGeom prst="rect">
            <a:avLst/>
          </a:prstGeom>
          <a:noFill/>
          <a:ln>
            <a:noFill/>
          </a:ln>
        </p:spPr>
      </p:pic>
      <p:pic>
        <p:nvPicPr>
          <p:cNvPr id="86" name="Google Shape;86;p17"/>
          <p:cNvPicPr preferRelativeResize="0"/>
          <p:nvPr/>
        </p:nvPicPr>
        <p:blipFill>
          <a:blip r:embed="rId7">
            <a:alphaModFix/>
          </a:blip>
          <a:stretch>
            <a:fillRect/>
          </a:stretch>
        </p:blipFill>
        <p:spPr>
          <a:xfrm>
            <a:off x="6405926" y="2950375"/>
            <a:ext cx="1914025" cy="2191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grpSp>
        <p:nvGrpSpPr>
          <p:cNvPr id="91" name="Google Shape;91;p18"/>
          <p:cNvGrpSpPr/>
          <p:nvPr/>
        </p:nvGrpSpPr>
        <p:grpSpPr>
          <a:xfrm>
            <a:off x="-153893" y="-76199"/>
            <a:ext cx="5623827" cy="3120561"/>
            <a:chOff x="-153909" y="-76200"/>
            <a:chExt cx="5168959" cy="2571750"/>
          </a:xfrm>
        </p:grpSpPr>
        <p:pic>
          <p:nvPicPr>
            <p:cNvPr id="92" name="Google Shape;92;p18"/>
            <p:cNvPicPr preferRelativeResize="0"/>
            <p:nvPr/>
          </p:nvPicPr>
          <p:blipFill>
            <a:blip r:embed="rId3">
              <a:alphaModFix/>
            </a:blip>
            <a:stretch>
              <a:fillRect/>
            </a:stretch>
          </p:blipFill>
          <p:spPr>
            <a:xfrm>
              <a:off x="-153909" y="-76200"/>
              <a:ext cx="5168959" cy="2571750"/>
            </a:xfrm>
            <a:prstGeom prst="rect">
              <a:avLst/>
            </a:prstGeom>
            <a:noFill/>
            <a:ln>
              <a:noFill/>
            </a:ln>
          </p:spPr>
        </p:pic>
        <p:sp>
          <p:nvSpPr>
            <p:cNvPr id="93" name="Google Shape;93;p18"/>
            <p:cNvSpPr/>
            <p:nvPr/>
          </p:nvSpPr>
          <p:spPr>
            <a:xfrm>
              <a:off x="90350" y="1994850"/>
              <a:ext cx="576900" cy="403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 name="Google Shape;94;p18"/>
          <p:cNvGrpSpPr/>
          <p:nvPr/>
        </p:nvGrpSpPr>
        <p:grpSpPr>
          <a:xfrm>
            <a:off x="3520135" y="2048480"/>
            <a:ext cx="5835475" cy="3720026"/>
            <a:chOff x="3422825" y="1688075"/>
            <a:chExt cx="5835475" cy="3720026"/>
          </a:xfrm>
        </p:grpSpPr>
        <p:pic>
          <p:nvPicPr>
            <p:cNvPr id="95" name="Google Shape;95;p18"/>
            <p:cNvPicPr preferRelativeResize="0"/>
            <p:nvPr/>
          </p:nvPicPr>
          <p:blipFill>
            <a:blip r:embed="rId4">
              <a:alphaModFix/>
            </a:blip>
            <a:stretch>
              <a:fillRect/>
            </a:stretch>
          </p:blipFill>
          <p:spPr>
            <a:xfrm>
              <a:off x="3422825" y="1688075"/>
              <a:ext cx="5835475" cy="3720026"/>
            </a:xfrm>
            <a:prstGeom prst="rect">
              <a:avLst/>
            </a:prstGeom>
            <a:noFill/>
            <a:ln>
              <a:noFill/>
            </a:ln>
          </p:spPr>
        </p:pic>
        <p:sp>
          <p:nvSpPr>
            <p:cNvPr id="96" name="Google Shape;96;p18"/>
            <p:cNvSpPr/>
            <p:nvPr/>
          </p:nvSpPr>
          <p:spPr>
            <a:xfrm>
              <a:off x="3641650" y="4663400"/>
              <a:ext cx="1515600" cy="480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7" name="Google Shape;97;p18"/>
          <p:cNvPicPr preferRelativeResize="0"/>
          <p:nvPr/>
        </p:nvPicPr>
        <p:blipFill>
          <a:blip r:embed="rId5">
            <a:alphaModFix/>
          </a:blip>
          <a:stretch>
            <a:fillRect/>
          </a:stretch>
        </p:blipFill>
        <p:spPr>
          <a:xfrm>
            <a:off x="3537900" y="4837450"/>
            <a:ext cx="2097800" cy="330000"/>
          </a:xfrm>
          <a:prstGeom prst="rect">
            <a:avLst/>
          </a:prstGeom>
          <a:noFill/>
          <a:ln>
            <a:noFill/>
          </a:ln>
        </p:spPr>
      </p:pic>
      <p:pic>
        <p:nvPicPr>
          <p:cNvPr id="98" name="Google Shape;98;p18"/>
          <p:cNvPicPr preferRelativeResize="0"/>
          <p:nvPr/>
        </p:nvPicPr>
        <p:blipFill>
          <a:blip r:embed="rId6">
            <a:alphaModFix/>
          </a:blip>
          <a:stretch>
            <a:fillRect/>
          </a:stretch>
        </p:blipFill>
        <p:spPr>
          <a:xfrm>
            <a:off x="340575" y="2424250"/>
            <a:ext cx="1037700" cy="235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83100" y="64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45833"/>
              <a:buFont typeface="Arial"/>
              <a:buNone/>
            </a:pPr>
            <a:r>
              <a:rPr b="1" lang="en" sz="2400">
                <a:solidFill>
                  <a:srgbClr val="1155CC"/>
                </a:solidFill>
                <a:highlight>
                  <a:srgbClr val="FFFFFF"/>
                </a:highlight>
              </a:rPr>
              <a:t>Methods of the Collection Interface</a:t>
            </a:r>
            <a:endParaRPr b="1" sz="1800">
              <a:solidFill>
                <a:srgbClr val="273239"/>
              </a:solidFill>
              <a:highlight>
                <a:srgbClr val="FFFFFF"/>
              </a:highlight>
            </a:endParaRPr>
          </a:p>
          <a:p>
            <a:pPr indent="0" lvl="0" marL="0" rtl="0" algn="l">
              <a:spcBef>
                <a:spcPts val="0"/>
              </a:spcBef>
              <a:spcAft>
                <a:spcPts val="0"/>
              </a:spcAft>
              <a:buNone/>
            </a:pPr>
            <a:r>
              <a:t/>
            </a:r>
            <a:endParaRPr/>
          </a:p>
        </p:txBody>
      </p:sp>
      <p:pic>
        <p:nvPicPr>
          <p:cNvPr id="104" name="Google Shape;104;p19"/>
          <p:cNvPicPr preferRelativeResize="0"/>
          <p:nvPr/>
        </p:nvPicPr>
        <p:blipFill>
          <a:blip r:embed="rId3">
            <a:alphaModFix/>
          </a:blip>
          <a:stretch>
            <a:fillRect/>
          </a:stretch>
        </p:blipFill>
        <p:spPr>
          <a:xfrm>
            <a:off x="4648200" y="3278652"/>
            <a:ext cx="4572000" cy="1864848"/>
          </a:xfrm>
          <a:prstGeom prst="rect">
            <a:avLst/>
          </a:prstGeom>
          <a:noFill/>
          <a:ln>
            <a:noFill/>
          </a:ln>
        </p:spPr>
      </p:pic>
      <p:pic>
        <p:nvPicPr>
          <p:cNvPr id="105" name="Google Shape;105;p19"/>
          <p:cNvPicPr preferRelativeResize="0"/>
          <p:nvPr/>
        </p:nvPicPr>
        <p:blipFill>
          <a:blip r:embed="rId4">
            <a:alphaModFix/>
          </a:blip>
          <a:stretch>
            <a:fillRect/>
          </a:stretch>
        </p:blipFill>
        <p:spPr>
          <a:xfrm>
            <a:off x="-1" y="451025"/>
            <a:ext cx="4637350" cy="36124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235500" y="-1217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15000"/>
              </a:lnSpc>
              <a:spcBef>
                <a:spcPts val="0"/>
              </a:spcBef>
              <a:spcAft>
                <a:spcPts val="0"/>
              </a:spcAft>
              <a:buNone/>
            </a:pPr>
            <a:r>
              <a:rPr b="1" lang="en" sz="2400">
                <a:solidFill>
                  <a:srgbClr val="1155CC"/>
                </a:solidFill>
                <a:highlight>
                  <a:srgbClr val="FFFFFF"/>
                </a:highlight>
              </a:rPr>
              <a:t>Interfaces that extend the Collection Interface</a:t>
            </a:r>
            <a:endParaRPr b="1" sz="2400">
              <a:solidFill>
                <a:srgbClr val="1155CC"/>
              </a:solidFill>
              <a:highlight>
                <a:srgbClr val="FFFFFF"/>
              </a:highlight>
            </a:endParaRPr>
          </a:p>
          <a:p>
            <a:pPr indent="0" lvl="0" marL="0" marR="0" rtl="0" algn="l">
              <a:lnSpc>
                <a:spcPct val="115000"/>
              </a:lnSpc>
              <a:spcBef>
                <a:spcPts val="0"/>
              </a:spcBef>
              <a:spcAft>
                <a:spcPts val="0"/>
              </a:spcAft>
              <a:buNone/>
            </a:pPr>
            <a:r>
              <a:t/>
            </a:r>
            <a:endParaRPr b="1" sz="2400">
              <a:solidFill>
                <a:srgbClr val="1155CC"/>
              </a:solidFill>
              <a:highlight>
                <a:srgbClr val="FFFFFF"/>
              </a:highlight>
            </a:endParaRPr>
          </a:p>
        </p:txBody>
      </p:sp>
      <p:sp>
        <p:nvSpPr>
          <p:cNvPr id="111" name="Google Shape;111;p20"/>
          <p:cNvSpPr txBox="1"/>
          <p:nvPr>
            <p:ph idx="1" type="body"/>
          </p:nvPr>
        </p:nvSpPr>
        <p:spPr>
          <a:xfrm>
            <a:off x="235500" y="695275"/>
            <a:ext cx="3746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605"/>
              <a:buNone/>
            </a:pPr>
            <a:r>
              <a:rPr lang="en" sz="814">
                <a:solidFill>
                  <a:srgbClr val="273239"/>
                </a:solidFill>
                <a:highlight>
                  <a:srgbClr val="FFFFFF"/>
                </a:highlight>
              </a:rPr>
              <a:t>The collection framework contains multiple interfaces where every interface is used to store a specific type of data. The following are the interfaces present in the framework. </a:t>
            </a:r>
            <a:endParaRPr sz="814">
              <a:solidFill>
                <a:srgbClr val="273239"/>
              </a:solidFill>
              <a:highlight>
                <a:srgbClr val="FFFFFF"/>
              </a:highlight>
            </a:endParaRPr>
          </a:p>
          <a:p>
            <a:pPr indent="0" lvl="0" marL="0" rtl="0" algn="l">
              <a:spcBef>
                <a:spcPts val="1200"/>
              </a:spcBef>
              <a:spcAft>
                <a:spcPts val="0"/>
              </a:spcAft>
              <a:buSzPts val="605"/>
              <a:buNone/>
            </a:pPr>
            <a:r>
              <a:rPr b="1" lang="en" sz="814">
                <a:solidFill>
                  <a:srgbClr val="273239"/>
                </a:solidFill>
                <a:highlight>
                  <a:srgbClr val="FFFFFF"/>
                </a:highlight>
              </a:rPr>
              <a:t>1. Iterable Interface:</a:t>
            </a:r>
            <a:r>
              <a:rPr lang="en" sz="814">
                <a:solidFill>
                  <a:srgbClr val="273239"/>
                </a:solidFill>
                <a:highlight>
                  <a:srgbClr val="FFFFFF"/>
                </a:highlight>
              </a:rPr>
              <a:t> This is the </a:t>
            </a:r>
            <a:r>
              <a:rPr b="1" lang="en" sz="814">
                <a:solidFill>
                  <a:srgbClr val="273239"/>
                </a:solidFill>
                <a:highlight>
                  <a:srgbClr val="FFFFFF"/>
                </a:highlight>
              </a:rPr>
              <a:t>root interface for the entire collection framework. </a:t>
            </a:r>
            <a:r>
              <a:rPr lang="en" sz="814">
                <a:solidFill>
                  <a:srgbClr val="273239"/>
                </a:solidFill>
                <a:highlight>
                  <a:srgbClr val="FFFFFF"/>
                </a:highlight>
              </a:rPr>
              <a:t>The collection interface </a:t>
            </a:r>
            <a:r>
              <a:rPr b="1" lang="en" sz="814">
                <a:solidFill>
                  <a:srgbClr val="273239"/>
                </a:solidFill>
                <a:highlight>
                  <a:srgbClr val="FFFFFF"/>
                </a:highlight>
              </a:rPr>
              <a:t>extends the iterable interface</a:t>
            </a:r>
            <a:r>
              <a:rPr lang="en" sz="814">
                <a:solidFill>
                  <a:srgbClr val="273239"/>
                </a:solidFill>
                <a:highlight>
                  <a:srgbClr val="FFFFFF"/>
                </a:highlight>
              </a:rPr>
              <a:t>. </a:t>
            </a:r>
            <a:endParaRPr sz="814">
              <a:solidFill>
                <a:srgbClr val="273239"/>
              </a:solidFill>
              <a:highlight>
                <a:srgbClr val="FFFFFF"/>
              </a:highlight>
            </a:endParaRPr>
          </a:p>
          <a:p>
            <a:pPr indent="0" lvl="0" marL="0" rtl="0" algn="l">
              <a:spcBef>
                <a:spcPts val="800"/>
              </a:spcBef>
              <a:spcAft>
                <a:spcPts val="0"/>
              </a:spcAft>
              <a:buSzPts val="605"/>
              <a:buNone/>
            </a:pPr>
            <a:r>
              <a:rPr lang="en" sz="814">
                <a:solidFill>
                  <a:srgbClr val="273239"/>
                </a:solidFill>
                <a:highlight>
                  <a:srgbClr val="FFFFFF"/>
                </a:highlight>
              </a:rPr>
              <a:t>All the interfaces and classes implement this interface. </a:t>
            </a:r>
            <a:endParaRPr sz="814">
              <a:solidFill>
                <a:srgbClr val="273239"/>
              </a:solidFill>
              <a:highlight>
                <a:srgbClr val="FFFFFF"/>
              </a:highlight>
            </a:endParaRPr>
          </a:p>
          <a:p>
            <a:pPr indent="0" lvl="0" marL="0" rtl="0" algn="l">
              <a:spcBef>
                <a:spcPts val="800"/>
              </a:spcBef>
              <a:spcAft>
                <a:spcPts val="0"/>
              </a:spcAft>
              <a:buClr>
                <a:schemeClr val="dk1"/>
              </a:buClr>
              <a:buSzPts val="605"/>
              <a:buFont typeface="Arial"/>
              <a:buNone/>
            </a:pPr>
            <a:r>
              <a:rPr lang="en" sz="814">
                <a:solidFill>
                  <a:srgbClr val="273239"/>
                </a:solidFill>
                <a:highlight>
                  <a:srgbClr val="FFFFFF"/>
                </a:highlight>
              </a:rPr>
              <a:t>The main functionality of this interface is to provide an iterator for the collections. Therefore, this interface contains only one abstract method which is the iterator. </a:t>
            </a:r>
            <a:endParaRPr sz="814">
              <a:solidFill>
                <a:srgbClr val="273239"/>
              </a:solidFill>
              <a:highlight>
                <a:srgbClr val="FFFFFF"/>
              </a:highlight>
            </a:endParaRPr>
          </a:p>
          <a:p>
            <a:pPr indent="0" lvl="0" marL="0" rtl="0" algn="l">
              <a:spcBef>
                <a:spcPts val="800"/>
              </a:spcBef>
              <a:spcAft>
                <a:spcPts val="0"/>
              </a:spcAft>
              <a:buClr>
                <a:schemeClr val="dk1"/>
              </a:buClr>
              <a:buSzPts val="605"/>
              <a:buFont typeface="Arial"/>
              <a:buNone/>
            </a:pPr>
            <a:r>
              <a:rPr lang="en" sz="814">
                <a:solidFill>
                  <a:srgbClr val="273239"/>
                </a:solidFill>
                <a:highlight>
                  <a:srgbClr val="FFFFFF"/>
                </a:highlight>
              </a:rPr>
              <a:t> </a:t>
            </a:r>
            <a:endParaRPr sz="814">
              <a:solidFill>
                <a:srgbClr val="273239"/>
              </a:solidFill>
              <a:highlight>
                <a:srgbClr val="FFFFFF"/>
              </a:highlight>
            </a:endParaRPr>
          </a:p>
          <a:p>
            <a:pPr indent="0" lvl="0" marL="228600" marR="228600" rtl="0" algn="l">
              <a:spcBef>
                <a:spcPts val="800"/>
              </a:spcBef>
              <a:spcAft>
                <a:spcPts val="0"/>
              </a:spcAft>
              <a:buClr>
                <a:schemeClr val="dk1"/>
              </a:buClr>
              <a:buSzPts val="605"/>
              <a:buFont typeface="Arial"/>
              <a:buNone/>
            </a:pPr>
            <a:r>
              <a:rPr i="1" lang="en" sz="814">
                <a:solidFill>
                  <a:srgbClr val="273239"/>
                </a:solidFill>
              </a:rPr>
              <a:t>Iterator iterator(); </a:t>
            </a:r>
            <a:endParaRPr i="1" sz="814">
              <a:solidFill>
                <a:srgbClr val="273239"/>
              </a:solidFill>
            </a:endParaRPr>
          </a:p>
          <a:p>
            <a:pPr indent="0" lvl="0" marL="0" rtl="0" algn="l">
              <a:spcBef>
                <a:spcPts val="2600"/>
              </a:spcBef>
              <a:spcAft>
                <a:spcPts val="0"/>
              </a:spcAft>
              <a:buSzPts val="605"/>
              <a:buNone/>
            </a:pPr>
            <a:r>
              <a:rPr b="1" lang="en" sz="814">
                <a:solidFill>
                  <a:srgbClr val="273239"/>
                </a:solidFill>
                <a:highlight>
                  <a:srgbClr val="FFFFFF"/>
                </a:highlight>
              </a:rPr>
              <a:t>2. Collection Interface:</a:t>
            </a:r>
            <a:r>
              <a:rPr lang="en" sz="814">
                <a:solidFill>
                  <a:srgbClr val="273239"/>
                </a:solidFill>
                <a:highlight>
                  <a:srgbClr val="FFFFFF"/>
                </a:highlight>
              </a:rPr>
              <a:t> This interface extends the iterable interface and is implemented by all the classes in the collection framework. </a:t>
            </a:r>
            <a:endParaRPr sz="814">
              <a:solidFill>
                <a:srgbClr val="273239"/>
              </a:solidFill>
              <a:highlight>
                <a:srgbClr val="FFFFFF"/>
              </a:highlight>
            </a:endParaRPr>
          </a:p>
          <a:p>
            <a:pPr indent="0" lvl="0" marL="0" rtl="0" algn="l">
              <a:spcBef>
                <a:spcPts val="800"/>
              </a:spcBef>
              <a:spcAft>
                <a:spcPts val="0"/>
              </a:spcAft>
              <a:buSzPts val="605"/>
              <a:buNone/>
            </a:pPr>
            <a:r>
              <a:rPr lang="en" sz="814">
                <a:solidFill>
                  <a:srgbClr val="273239"/>
                </a:solidFill>
                <a:highlight>
                  <a:srgbClr val="FFFFFF"/>
                </a:highlight>
              </a:rPr>
              <a:t>This interface contains all the basic methods which every collection has like adding the data into the collection, removing the data, clearing the data, etc. </a:t>
            </a:r>
            <a:endParaRPr sz="814">
              <a:solidFill>
                <a:srgbClr val="273239"/>
              </a:solidFill>
              <a:highlight>
                <a:srgbClr val="FFFFFF"/>
              </a:highlight>
            </a:endParaRPr>
          </a:p>
          <a:p>
            <a:pPr indent="0" lvl="0" marL="0" rtl="0" algn="l">
              <a:spcBef>
                <a:spcPts val="800"/>
              </a:spcBef>
              <a:spcAft>
                <a:spcPts val="0"/>
              </a:spcAft>
              <a:buSzPts val="605"/>
              <a:buNone/>
            </a:pPr>
            <a:r>
              <a:rPr lang="en" sz="814">
                <a:solidFill>
                  <a:srgbClr val="273239"/>
                </a:solidFill>
                <a:highlight>
                  <a:srgbClr val="FFFFFF"/>
                </a:highlight>
              </a:rPr>
              <a:t>All these methods are implemented in this interface because these methods are implemented by all the classes irrespective of their style of implementation. And also, having these methods in this interface ensures that the names of the methods are universal for all the collections. </a:t>
            </a:r>
            <a:endParaRPr sz="814">
              <a:solidFill>
                <a:srgbClr val="273239"/>
              </a:solidFill>
              <a:highlight>
                <a:srgbClr val="FFFFFF"/>
              </a:highlight>
            </a:endParaRPr>
          </a:p>
          <a:p>
            <a:pPr indent="0" lvl="0" marL="0" rtl="0" algn="l">
              <a:spcBef>
                <a:spcPts val="800"/>
              </a:spcBef>
              <a:spcAft>
                <a:spcPts val="0"/>
              </a:spcAft>
              <a:buClr>
                <a:schemeClr val="dk1"/>
              </a:buClr>
              <a:buSzPts val="605"/>
              <a:buFont typeface="Arial"/>
              <a:buNone/>
            </a:pPr>
            <a:r>
              <a:rPr lang="en" sz="814">
                <a:solidFill>
                  <a:srgbClr val="273239"/>
                </a:solidFill>
                <a:highlight>
                  <a:srgbClr val="FFFFFF"/>
                </a:highlight>
              </a:rPr>
              <a:t>we can say that this interface builds a foundation on which the collection classes are implemented.</a:t>
            </a:r>
            <a:endParaRPr sz="814">
              <a:solidFill>
                <a:srgbClr val="273239"/>
              </a:solidFill>
              <a:highlight>
                <a:srgbClr val="FFFFFF"/>
              </a:highlight>
            </a:endParaRPr>
          </a:p>
          <a:p>
            <a:pPr indent="0" lvl="0" marL="0" rtl="0" algn="l">
              <a:spcBef>
                <a:spcPts val="800"/>
              </a:spcBef>
              <a:spcAft>
                <a:spcPts val="1200"/>
              </a:spcAft>
              <a:buSzPts val="605"/>
              <a:buNone/>
            </a:pPr>
            <a:r>
              <a:t/>
            </a:r>
            <a:endParaRPr sz="814">
              <a:solidFill>
                <a:srgbClr val="273239"/>
              </a:solidFill>
              <a:highlight>
                <a:srgbClr val="FFFFFF"/>
              </a:highlight>
            </a:endParaRPr>
          </a:p>
        </p:txBody>
      </p:sp>
      <p:pic>
        <p:nvPicPr>
          <p:cNvPr id="112" name="Google Shape;112;p20"/>
          <p:cNvPicPr preferRelativeResize="0"/>
          <p:nvPr/>
        </p:nvPicPr>
        <p:blipFill rotWithShape="1">
          <a:blip r:embed="rId3">
            <a:alphaModFix/>
          </a:blip>
          <a:srcRect b="0" l="0" r="0" t="8617"/>
          <a:stretch/>
        </p:blipFill>
        <p:spPr>
          <a:xfrm>
            <a:off x="5459300" y="358152"/>
            <a:ext cx="3531799" cy="2261475"/>
          </a:xfrm>
          <a:prstGeom prst="rect">
            <a:avLst/>
          </a:prstGeom>
          <a:noFill/>
          <a:ln>
            <a:noFill/>
          </a:ln>
        </p:spPr>
      </p:pic>
      <p:pic>
        <p:nvPicPr>
          <p:cNvPr id="113" name="Google Shape;113;p20"/>
          <p:cNvPicPr preferRelativeResize="0"/>
          <p:nvPr/>
        </p:nvPicPr>
        <p:blipFill>
          <a:blip r:embed="rId4">
            <a:alphaModFix/>
          </a:blip>
          <a:stretch>
            <a:fillRect/>
          </a:stretch>
        </p:blipFill>
        <p:spPr>
          <a:xfrm>
            <a:off x="3905475" y="2656028"/>
            <a:ext cx="5314723" cy="2118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21"/>
          <p:cNvPicPr preferRelativeResize="0"/>
          <p:nvPr/>
        </p:nvPicPr>
        <p:blipFill rotWithShape="1">
          <a:blip r:embed="rId3">
            <a:alphaModFix/>
          </a:blip>
          <a:srcRect b="0" l="0" r="0" t="8617"/>
          <a:stretch/>
        </p:blipFill>
        <p:spPr>
          <a:xfrm>
            <a:off x="5066325" y="1197833"/>
            <a:ext cx="3848300" cy="2464142"/>
          </a:xfrm>
          <a:prstGeom prst="rect">
            <a:avLst/>
          </a:prstGeom>
          <a:noFill/>
          <a:ln>
            <a:noFill/>
          </a:ln>
        </p:spPr>
      </p:pic>
      <p:sp>
        <p:nvSpPr>
          <p:cNvPr id="119" name="Google Shape;11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15000"/>
              </a:lnSpc>
              <a:spcBef>
                <a:spcPts val="0"/>
              </a:spcBef>
              <a:spcAft>
                <a:spcPts val="0"/>
              </a:spcAft>
              <a:buNone/>
            </a:pPr>
            <a:r>
              <a:rPr b="1" lang="en" sz="2400">
                <a:solidFill>
                  <a:srgbClr val="1155CC"/>
                </a:solidFill>
                <a:highlight>
                  <a:srgbClr val="FFFFFF"/>
                </a:highlight>
              </a:rPr>
              <a:t>Interfaces that extend the Collection Interface</a:t>
            </a:r>
            <a:endParaRPr b="1" sz="2400">
              <a:solidFill>
                <a:srgbClr val="1155CC"/>
              </a:solidFill>
              <a:highlight>
                <a:srgbClr val="FFFFFF"/>
              </a:highlight>
            </a:endParaRPr>
          </a:p>
          <a:p>
            <a:pPr indent="0" lvl="0" marL="0" marR="0" rtl="0" algn="l">
              <a:lnSpc>
                <a:spcPct val="115000"/>
              </a:lnSpc>
              <a:spcBef>
                <a:spcPts val="0"/>
              </a:spcBef>
              <a:spcAft>
                <a:spcPts val="0"/>
              </a:spcAft>
              <a:buNone/>
            </a:pPr>
            <a:r>
              <a:t/>
            </a:r>
            <a:endParaRPr b="1" sz="2400">
              <a:solidFill>
                <a:srgbClr val="1155CC"/>
              </a:solidFill>
              <a:highlight>
                <a:srgbClr val="FFFFFF"/>
              </a:highlight>
            </a:endParaRPr>
          </a:p>
        </p:txBody>
      </p:sp>
      <p:sp>
        <p:nvSpPr>
          <p:cNvPr id="120" name="Google Shape;120;p21"/>
          <p:cNvSpPr txBox="1"/>
          <p:nvPr>
            <p:ph idx="1" type="body"/>
          </p:nvPr>
        </p:nvSpPr>
        <p:spPr>
          <a:xfrm>
            <a:off x="284200" y="1000075"/>
            <a:ext cx="5011500" cy="3416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SzPts val="605"/>
              <a:buNone/>
            </a:pPr>
            <a:r>
              <a:rPr b="1" lang="en" sz="1115">
                <a:solidFill>
                  <a:srgbClr val="273239"/>
                </a:solidFill>
                <a:highlight>
                  <a:srgbClr val="FFFFFF"/>
                </a:highlight>
              </a:rPr>
              <a:t>3. </a:t>
            </a:r>
            <a:r>
              <a:rPr b="1" lang="en" sz="1115">
                <a:solidFill>
                  <a:srgbClr val="273239"/>
                </a:solidFill>
                <a:highlight>
                  <a:srgbClr val="FFFFFF"/>
                </a:highlight>
                <a:uFill>
                  <a:noFill/>
                </a:uFill>
                <a:hlinkClick r:id="rId4">
                  <a:extLst>
                    <a:ext uri="{A12FA001-AC4F-418D-AE19-62706E023703}">
                      <ahyp:hlinkClr val="tx"/>
                    </a:ext>
                  </a:extLst>
                </a:hlinkClick>
              </a:rPr>
              <a:t>List Interface:</a:t>
            </a:r>
            <a:r>
              <a:rPr b="1" lang="en" sz="814">
                <a:solidFill>
                  <a:srgbClr val="273239"/>
                </a:solidFill>
                <a:highlight>
                  <a:srgbClr val="FFFFFF"/>
                </a:highlight>
              </a:rPr>
              <a:t> </a:t>
            </a:r>
            <a:r>
              <a:rPr lang="en" sz="914">
                <a:solidFill>
                  <a:srgbClr val="273239"/>
                </a:solidFill>
                <a:highlight>
                  <a:srgbClr val="FFFFFF"/>
                </a:highlight>
              </a:rPr>
              <a:t>This is a child interface of the collection interface. This interface is dedicated to the data of the list type in which we can store all the ordered collection of the objects. </a:t>
            </a:r>
            <a:endParaRPr sz="914">
              <a:solidFill>
                <a:srgbClr val="273239"/>
              </a:solidFill>
              <a:highlight>
                <a:srgbClr val="FFFFFF"/>
              </a:highlight>
            </a:endParaRPr>
          </a:p>
          <a:p>
            <a:pPr indent="0" lvl="0" marL="0" marR="0" rtl="0" algn="l">
              <a:lnSpc>
                <a:spcPct val="115000"/>
              </a:lnSpc>
              <a:spcBef>
                <a:spcPts val="800"/>
              </a:spcBef>
              <a:spcAft>
                <a:spcPts val="0"/>
              </a:spcAft>
              <a:buSzPts val="605"/>
              <a:buNone/>
            </a:pPr>
            <a:r>
              <a:rPr lang="en" sz="914">
                <a:solidFill>
                  <a:srgbClr val="273239"/>
                </a:solidFill>
                <a:highlight>
                  <a:srgbClr val="FFFFFF"/>
                </a:highlight>
              </a:rPr>
              <a:t>This also allows duplicate data to be present in it. </a:t>
            </a:r>
            <a:endParaRPr sz="914">
              <a:solidFill>
                <a:srgbClr val="273239"/>
              </a:solidFill>
              <a:highlight>
                <a:srgbClr val="FFFFFF"/>
              </a:highlight>
            </a:endParaRPr>
          </a:p>
          <a:p>
            <a:pPr indent="0" lvl="0" marL="0" marR="0" rtl="0" algn="l">
              <a:lnSpc>
                <a:spcPct val="115000"/>
              </a:lnSpc>
              <a:spcBef>
                <a:spcPts val="800"/>
              </a:spcBef>
              <a:spcAft>
                <a:spcPts val="0"/>
              </a:spcAft>
              <a:buSzPts val="605"/>
              <a:buNone/>
            </a:pPr>
            <a:r>
              <a:rPr lang="en" sz="914">
                <a:solidFill>
                  <a:srgbClr val="273239"/>
                </a:solidFill>
                <a:highlight>
                  <a:srgbClr val="FFFFFF"/>
                </a:highlight>
              </a:rPr>
              <a:t>The list interface is implemented by various classes like </a:t>
            </a:r>
            <a:r>
              <a:rPr lang="en" sz="914">
                <a:solidFill>
                  <a:srgbClr val="273239"/>
                </a:solidFill>
                <a:highlight>
                  <a:srgbClr val="FFFFFF"/>
                </a:highlight>
                <a:uFill>
                  <a:noFill/>
                </a:uFill>
                <a:hlinkClick r:id="rId5">
                  <a:extLst>
                    <a:ext uri="{A12FA001-AC4F-418D-AE19-62706E023703}">
                      <ahyp:hlinkClr val="tx"/>
                    </a:ext>
                  </a:extLst>
                </a:hlinkClick>
              </a:rPr>
              <a:t>ArrayList</a:t>
            </a:r>
            <a:r>
              <a:rPr lang="en" sz="914">
                <a:solidFill>
                  <a:srgbClr val="273239"/>
                </a:solidFill>
                <a:highlight>
                  <a:srgbClr val="FFFFFF"/>
                </a:highlight>
              </a:rPr>
              <a:t>, </a:t>
            </a:r>
            <a:r>
              <a:rPr lang="en" sz="914">
                <a:solidFill>
                  <a:srgbClr val="273239"/>
                </a:solidFill>
                <a:highlight>
                  <a:srgbClr val="FFFFFF"/>
                </a:highlight>
                <a:uFill>
                  <a:noFill/>
                </a:uFill>
                <a:hlinkClick r:id="rId6">
                  <a:extLst>
                    <a:ext uri="{A12FA001-AC4F-418D-AE19-62706E023703}">
                      <ahyp:hlinkClr val="tx"/>
                    </a:ext>
                  </a:extLst>
                </a:hlinkClick>
              </a:rPr>
              <a:t>Vector</a:t>
            </a:r>
            <a:r>
              <a:rPr lang="en" sz="914">
                <a:solidFill>
                  <a:srgbClr val="273239"/>
                </a:solidFill>
                <a:highlight>
                  <a:srgbClr val="FFFFFF"/>
                </a:highlight>
              </a:rPr>
              <a:t>, </a:t>
            </a:r>
            <a:r>
              <a:rPr lang="en" sz="914">
                <a:solidFill>
                  <a:srgbClr val="273239"/>
                </a:solidFill>
                <a:highlight>
                  <a:srgbClr val="FFFFFF"/>
                </a:highlight>
                <a:uFill>
                  <a:noFill/>
                </a:uFill>
                <a:hlinkClick r:id="rId7">
                  <a:extLst>
                    <a:ext uri="{A12FA001-AC4F-418D-AE19-62706E023703}">
                      <ahyp:hlinkClr val="tx"/>
                    </a:ext>
                  </a:extLst>
                </a:hlinkClick>
              </a:rPr>
              <a:t>Stack</a:t>
            </a:r>
            <a:r>
              <a:rPr lang="en" sz="914">
                <a:solidFill>
                  <a:srgbClr val="273239"/>
                </a:solidFill>
                <a:highlight>
                  <a:srgbClr val="FFFFFF"/>
                </a:highlight>
              </a:rPr>
              <a:t>, etc. Since all the subclasses implement the list. </a:t>
            </a:r>
            <a:endParaRPr sz="914">
              <a:solidFill>
                <a:srgbClr val="273239"/>
              </a:solidFill>
              <a:highlight>
                <a:srgbClr val="FFFFFF"/>
              </a:highlight>
            </a:endParaRPr>
          </a:p>
          <a:p>
            <a:pPr indent="0" lvl="0" marL="0" marR="0" rtl="0" algn="l">
              <a:lnSpc>
                <a:spcPct val="115000"/>
              </a:lnSpc>
              <a:spcBef>
                <a:spcPts val="800"/>
              </a:spcBef>
              <a:spcAft>
                <a:spcPts val="0"/>
              </a:spcAft>
              <a:buClr>
                <a:srgbClr val="000000"/>
              </a:buClr>
              <a:buSzPts val="605"/>
              <a:buFont typeface="Arial"/>
              <a:buNone/>
            </a:pPr>
            <a:r>
              <a:rPr lang="en" sz="914">
                <a:solidFill>
                  <a:srgbClr val="273239"/>
                </a:solidFill>
                <a:highlight>
                  <a:srgbClr val="FFFFFF"/>
                </a:highlight>
              </a:rPr>
              <a:t>we can instantiate a list object with any of these classes. For example, </a:t>
            </a:r>
            <a:endParaRPr sz="914">
              <a:solidFill>
                <a:srgbClr val="273239"/>
              </a:solidFill>
              <a:highlight>
                <a:srgbClr val="FFFFFF"/>
              </a:highlight>
            </a:endParaRPr>
          </a:p>
          <a:p>
            <a:pPr indent="0" lvl="0" marL="0" marR="0" rtl="0" algn="l">
              <a:lnSpc>
                <a:spcPct val="115000"/>
              </a:lnSpc>
              <a:spcBef>
                <a:spcPts val="800"/>
              </a:spcBef>
              <a:spcAft>
                <a:spcPts val="0"/>
              </a:spcAft>
              <a:buClr>
                <a:srgbClr val="000000"/>
              </a:buClr>
              <a:buSzPts val="605"/>
              <a:buFont typeface="Arial"/>
              <a:buNone/>
            </a:pPr>
            <a:r>
              <a:rPr lang="en" sz="914">
                <a:solidFill>
                  <a:srgbClr val="273239"/>
                </a:solidFill>
                <a:highlight>
                  <a:srgbClr val="FFFFFF"/>
                </a:highlight>
              </a:rPr>
              <a:t> </a:t>
            </a:r>
            <a:endParaRPr sz="914">
              <a:solidFill>
                <a:srgbClr val="273239"/>
              </a:solidFill>
              <a:highlight>
                <a:srgbClr val="FFFFFF"/>
              </a:highlight>
            </a:endParaRPr>
          </a:p>
          <a:p>
            <a:pPr indent="0" lvl="0" marL="0" marR="0" rtl="0" algn="l">
              <a:lnSpc>
                <a:spcPct val="115000"/>
              </a:lnSpc>
              <a:spcBef>
                <a:spcPts val="800"/>
              </a:spcBef>
              <a:spcAft>
                <a:spcPts val="0"/>
              </a:spcAft>
              <a:buClr>
                <a:srgbClr val="000000"/>
              </a:buClr>
              <a:buSzPts val="605"/>
              <a:buFont typeface="Arial"/>
              <a:buNone/>
            </a:pPr>
            <a:r>
              <a:rPr lang="en" sz="914">
                <a:solidFill>
                  <a:srgbClr val="273239"/>
                </a:solidFill>
                <a:highlight>
                  <a:srgbClr val="FFFFFF"/>
                </a:highlight>
              </a:rPr>
              <a:t>List &lt;T&gt; al = new ArrayList&lt;&gt; (); </a:t>
            </a:r>
            <a:endParaRPr sz="914">
              <a:solidFill>
                <a:srgbClr val="273239"/>
              </a:solidFill>
              <a:highlight>
                <a:srgbClr val="FFFFFF"/>
              </a:highlight>
            </a:endParaRPr>
          </a:p>
          <a:p>
            <a:pPr indent="0" lvl="0" marL="0" marR="0" rtl="0" algn="l">
              <a:lnSpc>
                <a:spcPct val="115000"/>
              </a:lnSpc>
              <a:spcBef>
                <a:spcPts val="800"/>
              </a:spcBef>
              <a:spcAft>
                <a:spcPts val="0"/>
              </a:spcAft>
              <a:buClr>
                <a:srgbClr val="000000"/>
              </a:buClr>
              <a:buSzPts val="605"/>
              <a:buFont typeface="Arial"/>
              <a:buNone/>
            </a:pPr>
            <a:r>
              <a:rPr lang="en" sz="914">
                <a:solidFill>
                  <a:srgbClr val="273239"/>
                </a:solidFill>
                <a:highlight>
                  <a:srgbClr val="FFFFFF"/>
                </a:highlight>
              </a:rPr>
              <a:t>List &lt;T&gt; ll = new LinkedList&lt;&gt; (); </a:t>
            </a:r>
            <a:endParaRPr sz="914">
              <a:solidFill>
                <a:srgbClr val="273239"/>
              </a:solidFill>
              <a:highlight>
                <a:srgbClr val="FFFFFF"/>
              </a:highlight>
            </a:endParaRPr>
          </a:p>
          <a:p>
            <a:pPr indent="0" lvl="0" marL="0" marR="0" rtl="0" algn="l">
              <a:lnSpc>
                <a:spcPct val="115000"/>
              </a:lnSpc>
              <a:spcBef>
                <a:spcPts val="800"/>
              </a:spcBef>
              <a:spcAft>
                <a:spcPts val="0"/>
              </a:spcAft>
              <a:buClr>
                <a:srgbClr val="000000"/>
              </a:buClr>
              <a:buSzPts val="605"/>
              <a:buFont typeface="Arial"/>
              <a:buNone/>
            </a:pPr>
            <a:r>
              <a:rPr lang="en" sz="914">
                <a:solidFill>
                  <a:srgbClr val="273239"/>
                </a:solidFill>
                <a:highlight>
                  <a:srgbClr val="FFFFFF"/>
                </a:highlight>
              </a:rPr>
              <a:t>List &lt;T&gt; v = new Vector&lt;&gt; (); </a:t>
            </a:r>
            <a:endParaRPr sz="914">
              <a:solidFill>
                <a:srgbClr val="273239"/>
              </a:solidFill>
              <a:highlight>
                <a:srgbClr val="FFFFFF"/>
              </a:highlight>
            </a:endParaRPr>
          </a:p>
          <a:p>
            <a:pPr indent="0" lvl="0" marL="0" marR="0" rtl="0" algn="l">
              <a:lnSpc>
                <a:spcPct val="115000"/>
              </a:lnSpc>
              <a:spcBef>
                <a:spcPts val="800"/>
              </a:spcBef>
              <a:spcAft>
                <a:spcPts val="0"/>
              </a:spcAft>
              <a:buClr>
                <a:srgbClr val="000000"/>
              </a:buClr>
              <a:buSzPts val="605"/>
              <a:buFont typeface="Arial"/>
              <a:buNone/>
            </a:pPr>
            <a:r>
              <a:rPr lang="en" sz="914">
                <a:solidFill>
                  <a:srgbClr val="273239"/>
                </a:solidFill>
                <a:highlight>
                  <a:srgbClr val="FFFFFF"/>
                </a:highlight>
              </a:rPr>
              <a:t>Where T is the type of the object</a:t>
            </a:r>
            <a:r>
              <a:rPr i="1" lang="en" sz="1400">
                <a:solidFill>
                  <a:srgbClr val="273239"/>
                </a:solidFill>
              </a:rPr>
              <a:t> </a:t>
            </a:r>
            <a:endParaRPr i="1" sz="1400">
              <a:solidFill>
                <a:srgbClr val="273239"/>
              </a:solidFill>
            </a:endParaRPr>
          </a:p>
          <a:p>
            <a:pPr indent="0" lvl="0" marL="0" rtl="0" algn="l">
              <a:spcBef>
                <a:spcPts val="800"/>
              </a:spcBef>
              <a:spcAft>
                <a:spcPts val="1200"/>
              </a:spcAft>
              <a:buSzPts val="605"/>
              <a:buNone/>
            </a:pPr>
            <a:r>
              <a:t/>
            </a:r>
            <a:endParaRPr sz="914">
              <a:solidFill>
                <a:srgbClr val="273239"/>
              </a:solidFill>
              <a:highlight>
                <a:srgbClr val="FFFFFF"/>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